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0" r:id="rId4"/>
    <p:sldId id="259" r:id="rId5"/>
    <p:sldId id="258" r:id="rId6"/>
    <p:sldId id="257" r:id="rId7"/>
    <p:sldId id="261" r:id="rId8"/>
    <p:sldId id="263" r:id="rId9"/>
    <p:sldId id="264" r:id="rId10"/>
    <p:sldId id="266"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869" autoAdjust="0"/>
  </p:normalViewPr>
  <p:slideViewPr>
    <p:cSldViewPr>
      <p:cViewPr varScale="1">
        <p:scale>
          <a:sx n="72" d="100"/>
          <a:sy n="72" d="100"/>
        </p:scale>
        <p:origin x="-4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F30986-8049-4D5D-ACCE-98B6A874B4D8}"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30986-8049-4D5D-ACCE-98B6A874B4D8}"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30986-8049-4D5D-ACCE-98B6A874B4D8}"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30986-8049-4D5D-ACCE-98B6A874B4D8}"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30986-8049-4D5D-ACCE-98B6A874B4D8}" type="datetimeFigureOut">
              <a:rPr lang="en-US" smtClean="0"/>
              <a:t>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F30986-8049-4D5D-ACCE-98B6A874B4D8}"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F30986-8049-4D5D-ACCE-98B6A874B4D8}" type="datetimeFigureOut">
              <a:rPr lang="en-US" smtClean="0"/>
              <a:t>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F30986-8049-4D5D-ACCE-98B6A874B4D8}" type="datetimeFigureOut">
              <a:rPr lang="en-US" smtClean="0"/>
              <a:t>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30986-8049-4D5D-ACCE-98B6A874B4D8}" type="datetimeFigureOut">
              <a:rPr lang="en-US" smtClean="0"/>
              <a:t>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B2ABF2-92A2-45C2-9054-AD7456BB9E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30986-8049-4D5D-ACCE-98B6A874B4D8}" type="datetimeFigureOut">
              <a:rPr lang="en-US" smtClean="0"/>
              <a:t>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2ABF2-92A2-45C2-9054-AD7456BB9ED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F30986-8049-4D5D-ACCE-98B6A874B4D8}" type="datetimeFigureOut">
              <a:rPr lang="en-US" smtClean="0"/>
              <a:t>12/4/2012</a:t>
            </a:fld>
            <a:endParaRPr lang="en-US"/>
          </a:p>
        </p:txBody>
      </p:sp>
      <p:sp>
        <p:nvSpPr>
          <p:cNvPr id="9" name="Slide Number Placeholder 8"/>
          <p:cNvSpPr>
            <a:spLocks noGrp="1"/>
          </p:cNvSpPr>
          <p:nvPr>
            <p:ph type="sldNum" sz="quarter" idx="11"/>
          </p:nvPr>
        </p:nvSpPr>
        <p:spPr/>
        <p:txBody>
          <a:bodyPr/>
          <a:lstStyle/>
          <a:p>
            <a:fld id="{DDB2ABF2-92A2-45C2-9054-AD7456BB9ED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DB2ABF2-92A2-45C2-9054-AD7456BB9ED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F30986-8049-4D5D-ACCE-98B6A874B4D8}" type="datetimeFigureOut">
              <a:rPr lang="en-US" smtClean="0"/>
              <a:t>12/4/2012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968858"/>
            <a:ext cx="8229600" cy="1222375"/>
          </a:xfrm>
        </p:spPr>
        <p:txBody>
          <a:bodyPr/>
          <a:lstStyle/>
          <a:p>
            <a:pPr algn="ctr"/>
            <a:r>
              <a:rPr lang="en-US" dirty="0" smtClean="0"/>
              <a:t>6-12 Math Forum</a:t>
            </a:r>
            <a:endParaRPr lang="en-US" dirty="0"/>
          </a:p>
        </p:txBody>
      </p:sp>
      <p:sp>
        <p:nvSpPr>
          <p:cNvPr id="3" name="Subtitle 2"/>
          <p:cNvSpPr>
            <a:spLocks noGrp="1"/>
          </p:cNvSpPr>
          <p:nvPr>
            <p:ph type="subTitle" idx="1"/>
          </p:nvPr>
        </p:nvSpPr>
        <p:spPr>
          <a:xfrm>
            <a:off x="1905000" y="5334000"/>
            <a:ext cx="6400800" cy="1752600"/>
          </a:xfrm>
        </p:spPr>
        <p:txBody>
          <a:bodyPr>
            <a:normAutofit/>
          </a:bodyPr>
          <a:lstStyle/>
          <a:p>
            <a:pPr algn="r"/>
            <a:r>
              <a:rPr lang="en-US" dirty="0" smtClean="0"/>
              <a:t>12/4/2012</a:t>
            </a:r>
          </a:p>
          <a:p>
            <a:pPr algn="r"/>
            <a:r>
              <a:rPr lang="en-US" dirty="0" smtClean="0"/>
              <a:t>Erin Wheeler</a:t>
            </a:r>
          </a:p>
          <a:p>
            <a:pPr algn="r"/>
            <a:r>
              <a:rPr lang="en-US" dirty="0" smtClean="0"/>
              <a:t>ewheeler@e2ccb.org</a:t>
            </a:r>
          </a:p>
          <a:p>
            <a:pPr algn="r"/>
            <a:r>
              <a:rPr lang="en-US" dirty="0" smtClean="0"/>
              <a:t>Erie 2 BOCES- IES</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57200" y="381000"/>
                <a:ext cx="1295400" cy="48346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den>
                    </m:f>
                  </m:oMath>
                </a14:m>
                <a:r>
                  <a:rPr lang="en-US" dirty="0" smtClean="0"/>
                  <a:t> = .5</a:t>
                </a: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457200" y="381000"/>
                <a:ext cx="1295400" cy="483466"/>
              </a:xfrm>
              <a:prstGeom prst="rect">
                <a:avLst/>
              </a:prstGeom>
              <a:blipFill rotWithShape="1">
                <a:blip r:embed="rId2"/>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57200" y="1295400"/>
                <a:ext cx="1295400" cy="48487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a14:m>
                <a:r>
                  <a:rPr lang="en-US" dirty="0" smtClean="0"/>
                  <a:t> = .</a:t>
                </a:r>
                <a14:m>
                  <m:oMath xmlns:m="http://schemas.openxmlformats.org/officeDocument/2006/math">
                    <m:r>
                      <a:rPr lang="en-US" b="0" i="1" smtClean="0">
                        <a:latin typeface="Cambria Math"/>
                      </a:rPr>
                      <m:t>3</m:t>
                    </m:r>
                  </m:oMath>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57200" y="1295400"/>
                <a:ext cx="1295400" cy="484876"/>
              </a:xfrm>
              <a:prstGeom prst="rect">
                <a:avLst/>
              </a:prstGeom>
              <a:blipFill rotWithShape="1">
                <a:blip r:embed="rId3"/>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57200" y="2286000"/>
                <a:ext cx="1295400" cy="48346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r>
                          <a:rPr lang="en-US" b="0" i="1" smtClean="0">
                            <a:latin typeface="Cambria Math"/>
                          </a:rPr>
                          <m:t>𝑥</m:t>
                        </m:r>
                        <m:r>
                          <a:rPr lang="en-US" b="0" i="1" smtClean="0">
                            <a:latin typeface="Cambria Math"/>
                          </a:rPr>
                          <m:t>2</m:t>
                        </m:r>
                      </m:den>
                    </m:f>
                  </m:oMath>
                </a14:m>
                <a:r>
                  <a:rPr lang="en-US" dirty="0" smtClean="0"/>
                  <a:t> = .25</a:t>
                </a:r>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457200" y="2286000"/>
                <a:ext cx="1295400" cy="483466"/>
              </a:xfrm>
              <a:prstGeom prst="rect">
                <a:avLst/>
              </a:prstGeom>
              <a:blipFill rotWithShape="1">
                <a:blip r:embed="rId4"/>
                <a:stretch>
                  <a:fillRect b="-88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752600" y="381000"/>
                <a:ext cx="1295400" cy="48346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5</m:t>
                        </m:r>
                      </m:den>
                    </m:f>
                  </m:oMath>
                </a14:m>
                <a:r>
                  <a:rPr lang="en-US" dirty="0" smtClean="0"/>
                  <a:t> = .2</a:t>
                </a:r>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1752600" y="381000"/>
                <a:ext cx="1295400" cy="483466"/>
              </a:xfrm>
              <a:prstGeom prst="rect">
                <a:avLst/>
              </a:prstGeom>
              <a:blipFill rotWithShape="1">
                <a:blip r:embed="rId5"/>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676400" y="1295400"/>
                <a:ext cx="1295400" cy="48346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r>
                          <a:rPr lang="en-US" b="0" i="1" smtClean="0">
                            <a:latin typeface="Cambria Math"/>
                          </a:rPr>
                          <m:t>𝑥</m:t>
                        </m:r>
                        <m:r>
                          <a:rPr lang="en-US" b="0" i="1" smtClean="0">
                            <a:latin typeface="Cambria Math"/>
                          </a:rPr>
                          <m:t>3</m:t>
                        </m:r>
                      </m:den>
                    </m:f>
                  </m:oMath>
                </a14:m>
                <a:r>
                  <a:rPr lang="en-US" dirty="0" smtClean="0"/>
                  <a:t> = .16</a:t>
                </a:r>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1676400" y="1295400"/>
                <a:ext cx="1295400" cy="483466"/>
              </a:xfrm>
              <a:prstGeom prst="rect">
                <a:avLst/>
              </a:prstGeom>
              <a:blipFill rotWithShape="1">
                <a:blip r:embed="rId6"/>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752600" y="2286000"/>
                <a:ext cx="1295400" cy="484941"/>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r>
                          <a:rPr lang="en-US" b="0" i="1" smtClean="0">
                            <a:latin typeface="Cambria Math"/>
                          </a:rPr>
                          <m:t>𝑥</m:t>
                        </m:r>
                        <m:r>
                          <a:rPr lang="en-US" b="0" i="1" smtClean="0">
                            <a:latin typeface="Cambria Math"/>
                          </a:rPr>
                          <m:t>2</m:t>
                        </m:r>
                        <m:r>
                          <a:rPr lang="en-US" b="0" i="1" smtClean="0">
                            <a:latin typeface="Cambria Math"/>
                          </a:rPr>
                          <m:t>𝑥</m:t>
                        </m:r>
                        <m:r>
                          <a:rPr lang="en-US" b="0" i="1" smtClean="0">
                            <a:latin typeface="Cambria Math"/>
                          </a:rPr>
                          <m:t>2</m:t>
                        </m:r>
                      </m:den>
                    </m:f>
                  </m:oMath>
                </a14:m>
                <a:r>
                  <a:rPr lang="en-US" dirty="0" smtClean="0"/>
                  <a:t> = .125</a:t>
                </a:r>
                <a:endParaRPr lang="en-US" dirty="0"/>
              </a:p>
            </p:txBody>
          </p:sp>
        </mc:Choice>
        <mc:Fallback xmlns="">
          <p:sp>
            <p:nvSpPr>
              <p:cNvPr id="10" name="TextBox 9"/>
              <p:cNvSpPr txBox="1">
                <a:spLocks noRot="1" noChangeAspect="1" noMove="1" noResize="1" noEditPoints="1" noAdjustHandles="1" noChangeArrowheads="1" noChangeShapeType="1" noTextEdit="1"/>
              </p:cNvSpPr>
              <p:nvPr/>
            </p:nvSpPr>
            <p:spPr>
              <a:xfrm>
                <a:off x="1752600" y="2286000"/>
                <a:ext cx="1295400" cy="484941"/>
              </a:xfrm>
              <a:prstGeom prst="rect">
                <a:avLst/>
              </a:prstGeom>
              <a:blipFill rotWithShape="1">
                <a:blip r:embed="rId7"/>
                <a:stretch>
                  <a:fillRect r="-3774" b="-7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429000" y="381000"/>
                <a:ext cx="1295400" cy="48346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r>
                          <a:rPr lang="en-US" b="0" i="1" smtClean="0">
                            <a:latin typeface="Cambria Math"/>
                          </a:rPr>
                          <m:t>𝑥</m:t>
                        </m:r>
                        <m:r>
                          <a:rPr lang="en-US" b="0" i="1" smtClean="0">
                            <a:latin typeface="Cambria Math"/>
                          </a:rPr>
                          <m:t>3</m:t>
                        </m:r>
                      </m:den>
                    </m:f>
                  </m:oMath>
                </a14:m>
                <a:r>
                  <a:rPr lang="en-US" dirty="0" smtClean="0"/>
                  <a:t> = .11</a:t>
                </a:r>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3429000" y="381000"/>
                <a:ext cx="1295400" cy="483466"/>
              </a:xfrm>
              <a:prstGeom prst="rect">
                <a:avLst/>
              </a:prstGeom>
              <a:blipFill rotWithShape="1">
                <a:blip r:embed="rId8"/>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429000" y="1296810"/>
                <a:ext cx="1295400" cy="483466"/>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2</m:t>
                        </m:r>
                        <m:r>
                          <a:rPr lang="en-US" b="0" i="1" smtClean="0">
                            <a:latin typeface="Cambria Math"/>
                          </a:rPr>
                          <m:t>𝑥</m:t>
                        </m:r>
                        <m:r>
                          <a:rPr lang="en-US" b="0" i="1" smtClean="0">
                            <a:latin typeface="Cambria Math"/>
                          </a:rPr>
                          <m:t>5</m:t>
                        </m:r>
                      </m:den>
                    </m:f>
                  </m:oMath>
                </a14:m>
                <a:r>
                  <a:rPr lang="en-US" dirty="0" smtClean="0"/>
                  <a:t> = .1</a:t>
                </a:r>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3429000" y="1296810"/>
                <a:ext cx="1295400" cy="483466"/>
              </a:xfrm>
              <a:prstGeom prst="rect">
                <a:avLst/>
              </a:prstGeom>
              <a:blipFill rotWithShape="1">
                <a:blip r:embed="rId9"/>
                <a:stretch>
                  <a:fillRect b="-8861"/>
                </a:stretch>
              </a:blipFill>
            </p:spPr>
            <p:txBody>
              <a:bodyPr/>
              <a:lstStyle/>
              <a:p>
                <a:r>
                  <a:rPr lang="en-US">
                    <a:noFill/>
                  </a:rPr>
                  <a:t> </a:t>
                </a:r>
              </a:p>
            </p:txBody>
          </p:sp>
        </mc:Fallback>
      </mc:AlternateContent>
      <p:cxnSp>
        <p:nvCxnSpPr>
          <p:cNvPr id="13" name="Straight Connector 12"/>
          <p:cNvCxnSpPr/>
          <p:nvPr/>
        </p:nvCxnSpPr>
        <p:spPr>
          <a:xfrm>
            <a:off x="2438400" y="1447800"/>
            <a:ext cx="114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114800" y="5334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4400" y="1447800"/>
            <a:ext cx="114300"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457200" y="2971800"/>
                <a:ext cx="1295400" cy="485518"/>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2</m:t>
                        </m:r>
                        <m:r>
                          <a:rPr lang="en-US" b="0" i="1" smtClean="0">
                            <a:latin typeface="Cambria Math"/>
                          </a:rPr>
                          <m:t>𝑥</m:t>
                        </m:r>
                        <m:r>
                          <a:rPr lang="en-US" b="0" i="1" smtClean="0">
                            <a:latin typeface="Cambria Math"/>
                          </a:rPr>
                          <m:t>2</m:t>
                        </m:r>
                      </m:den>
                    </m:f>
                  </m:oMath>
                </a14:m>
                <a:r>
                  <a:rPr lang="en-US" dirty="0" smtClean="0"/>
                  <a:t> = .75</a:t>
                </a:r>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457200" y="2971800"/>
                <a:ext cx="1295400" cy="485518"/>
              </a:xfrm>
              <a:prstGeom prst="rect">
                <a:avLst/>
              </a:prstGeom>
              <a:blipFill rotWithShape="1">
                <a:blip r:embed="rId10"/>
                <a:stretch>
                  <a:fillRect b="-75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3352800" y="2286000"/>
                <a:ext cx="1295400" cy="485518"/>
              </a:xfrm>
              <a:prstGeom prst="rect">
                <a:avLst/>
              </a:prstGeom>
              <a:noFill/>
            </p:spPr>
            <p:txBody>
              <a:bodyPr wrap="square" rtlCol="0">
                <a:spAutoFit/>
              </a:bodyPr>
              <a:lstStyle/>
              <a:p>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2</m:t>
                        </m:r>
                        <m:r>
                          <a:rPr lang="en-US" b="0" i="1" smtClean="0">
                            <a:latin typeface="Cambria Math"/>
                          </a:rPr>
                          <m:t>𝑥</m:t>
                        </m:r>
                        <m:r>
                          <a:rPr lang="en-US" b="0" i="1" smtClean="0">
                            <a:latin typeface="Cambria Math"/>
                          </a:rPr>
                          <m:t>2</m:t>
                        </m:r>
                        <m:r>
                          <a:rPr lang="en-US" b="0" i="1" smtClean="0">
                            <a:latin typeface="Cambria Math"/>
                          </a:rPr>
                          <m:t>𝑥</m:t>
                        </m:r>
                        <m:r>
                          <a:rPr lang="en-US" b="0" i="1" smtClean="0">
                            <a:latin typeface="Cambria Math"/>
                          </a:rPr>
                          <m:t>2</m:t>
                        </m:r>
                      </m:den>
                    </m:f>
                  </m:oMath>
                </a14:m>
                <a:r>
                  <a:rPr lang="en-US" dirty="0" smtClean="0"/>
                  <a:t> = .375</a:t>
                </a:r>
                <a:endParaRPr lang="en-US" dirty="0"/>
              </a:p>
            </p:txBody>
          </p:sp>
        </mc:Choice>
        <mc:Fallback xmlns="">
          <p:sp>
            <p:nvSpPr>
              <p:cNvPr id="21" name="TextBox 20"/>
              <p:cNvSpPr txBox="1">
                <a:spLocks noRot="1" noChangeAspect="1" noMove="1" noResize="1" noEditPoints="1" noAdjustHandles="1" noChangeArrowheads="1" noChangeShapeType="1" noTextEdit="1"/>
              </p:cNvSpPr>
              <p:nvPr/>
            </p:nvSpPr>
            <p:spPr>
              <a:xfrm>
                <a:off x="3352800" y="2286000"/>
                <a:ext cx="1295400" cy="485518"/>
              </a:xfrm>
              <a:prstGeom prst="rect">
                <a:avLst/>
              </a:prstGeom>
              <a:blipFill rotWithShape="1">
                <a:blip r:embed="rId11"/>
                <a:stretch>
                  <a:fillRect r="-3286" b="-7500"/>
                </a:stretch>
              </a:blipFill>
            </p:spPr>
            <p:txBody>
              <a:bodyPr/>
              <a:lstStyle/>
              <a:p>
                <a:r>
                  <a:rPr lang="en-US">
                    <a:noFill/>
                  </a:rPr>
                  <a:t> </a:t>
                </a:r>
              </a:p>
            </p:txBody>
          </p:sp>
        </mc:Fallback>
      </mc:AlternateContent>
      <p:cxnSp>
        <p:nvCxnSpPr>
          <p:cNvPr id="22" name="Straight Connector 21"/>
          <p:cNvCxnSpPr/>
          <p:nvPr/>
        </p:nvCxnSpPr>
        <p:spPr>
          <a:xfrm>
            <a:off x="152400" y="3962400"/>
            <a:ext cx="8229600" cy="0"/>
          </a:xfrm>
          <a:prstGeom prst="line">
            <a:avLst/>
          </a:prstGeom>
        </p:spPr>
        <p:style>
          <a:lnRef idx="3">
            <a:schemeClr val="dk1"/>
          </a:lnRef>
          <a:fillRef idx="0">
            <a:schemeClr val="dk1"/>
          </a:fillRef>
          <a:effectRef idx="2">
            <a:schemeClr val="dk1"/>
          </a:effectRef>
          <a:fontRef idx="minor">
            <a:schemeClr val="tx1"/>
          </a:fontRef>
        </p:style>
      </p:cxnSp>
      <p:sp>
        <p:nvSpPr>
          <p:cNvPr id="25" name="TextBox 24"/>
          <p:cNvSpPr txBox="1"/>
          <p:nvPr/>
        </p:nvSpPr>
        <p:spPr>
          <a:xfrm>
            <a:off x="4953000" y="370536"/>
            <a:ext cx="3232856" cy="3170099"/>
          </a:xfrm>
          <a:prstGeom prst="rect">
            <a:avLst/>
          </a:prstGeom>
          <a:noFill/>
        </p:spPr>
        <p:txBody>
          <a:bodyPr wrap="square" rtlCol="0">
            <a:spAutoFit/>
          </a:bodyPr>
          <a:lstStyle/>
          <a:p>
            <a:pPr algn="ctr"/>
            <a:r>
              <a:rPr lang="en-US" sz="2000" b="1" dirty="0" smtClean="0"/>
              <a:t>Try It!</a:t>
            </a:r>
          </a:p>
          <a:p>
            <a:endParaRPr lang="en-US" dirty="0" smtClean="0"/>
          </a:p>
          <a:p>
            <a:pPr algn="ctr"/>
            <a:r>
              <a:rPr lang="en-US" dirty="0" smtClean="0"/>
              <a:t>What do you notice  about  these fractions that could help you determine if a fraction will  produce a terminating </a:t>
            </a:r>
          </a:p>
          <a:p>
            <a:pPr algn="ctr"/>
            <a:r>
              <a:rPr lang="en-US" dirty="0" smtClean="0"/>
              <a:t>decimal or not?</a:t>
            </a:r>
          </a:p>
          <a:p>
            <a:pPr algn="ctr"/>
            <a:endParaRPr lang="en-US" dirty="0"/>
          </a:p>
          <a:p>
            <a:pPr algn="ctr"/>
            <a:r>
              <a:rPr lang="en-US" dirty="0" smtClean="0"/>
              <a:t>Select other fractions </a:t>
            </a:r>
          </a:p>
          <a:p>
            <a:pPr algn="ctr"/>
            <a:r>
              <a:rPr lang="en-US" dirty="0" smtClean="0"/>
              <a:t>to test your pattern. Will it always work?</a:t>
            </a:r>
            <a:endParaRPr lang="en-US" dirty="0"/>
          </a:p>
        </p:txBody>
      </p:sp>
    </p:spTree>
    <p:extLst>
      <p:ext uri="{BB962C8B-B14F-4D97-AF65-F5344CB8AC3E}">
        <p14:creationId xmlns:p14="http://schemas.microsoft.com/office/powerpoint/2010/main" val="3691178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Tape Diagrams</a:t>
            </a:r>
            <a:endParaRPr lang="en-US" dirty="0"/>
          </a:p>
        </p:txBody>
      </p:sp>
      <p:sp>
        <p:nvSpPr>
          <p:cNvPr id="3" name="Content Placeholder 2"/>
          <p:cNvSpPr>
            <a:spLocks noGrp="1"/>
          </p:cNvSpPr>
          <p:nvPr>
            <p:ph idx="1"/>
          </p:nvPr>
        </p:nvSpPr>
        <p:spPr/>
        <p:txBody>
          <a:bodyPr/>
          <a:lstStyle/>
          <a:p>
            <a:r>
              <a:rPr lang="en-US" dirty="0" smtClean="0"/>
              <a:t>The ratio of Jim’s money to Peter’s money was 4:7 at first. After Jim spent ½ his money and Peter spent $60, Peter had twice as much money as Jim. How much money did Jim have at first? </a:t>
            </a:r>
            <a:endParaRPr lang="en-US" dirty="0"/>
          </a:p>
        </p:txBody>
      </p:sp>
    </p:spTree>
    <p:extLst>
      <p:ext uri="{BB962C8B-B14F-4D97-AF65-F5344CB8AC3E}">
        <p14:creationId xmlns:p14="http://schemas.microsoft.com/office/powerpoint/2010/main" val="3014639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a Tape Diagram</a:t>
            </a:r>
            <a:endParaRPr lang="en-US" dirty="0"/>
          </a:p>
        </p:txBody>
      </p:sp>
      <p:sp>
        <p:nvSpPr>
          <p:cNvPr id="3" name="Content Placeholder 2"/>
          <p:cNvSpPr>
            <a:spLocks noGrp="1"/>
          </p:cNvSpPr>
          <p:nvPr>
            <p:ph idx="1"/>
          </p:nvPr>
        </p:nvSpPr>
        <p:spPr/>
        <p:txBody>
          <a:bodyPr/>
          <a:lstStyle/>
          <a:p>
            <a:r>
              <a:rPr lang="en-US" dirty="0" smtClean="0"/>
              <a:t>The ratio of Jill’s money and Kelly’s money was 4:5.  After they each spent $156, the ratio became 8:11. How much money did Jill and Kelly have respectively, at first?  (can’t draw)</a:t>
            </a:r>
            <a:endParaRPr lang="en-US" dirty="0"/>
          </a:p>
        </p:txBody>
      </p:sp>
    </p:spTree>
    <p:extLst>
      <p:ext uri="{BB962C8B-B14F-4D97-AF65-F5344CB8AC3E}">
        <p14:creationId xmlns:p14="http://schemas.microsoft.com/office/powerpoint/2010/main" val="1534897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smtClean="0"/>
              <a:t>Two kindergarteners participated in a fund raiser event “Walk Backwards for Hunger” last weekend.  John walked 2/3 of a mile and Mary walked ¾ of a mile. Together, they raised $93.50. Please find out how much money John and Mary each raised. To be fair, the amount raised is proportional to distance walked.</a:t>
            </a:r>
            <a:endParaRPr lang="en-US" sz="2800" dirty="0"/>
          </a:p>
        </p:txBody>
      </p:sp>
    </p:spTree>
    <p:extLst>
      <p:ext uri="{BB962C8B-B14F-4D97-AF65-F5344CB8AC3E}">
        <p14:creationId xmlns:p14="http://schemas.microsoft.com/office/powerpoint/2010/main" val="2703044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8:30-8:45 – Discussion of the 6-8 Testing Guides and PARCC Updates</a:t>
            </a:r>
          </a:p>
          <a:p>
            <a:pPr lvl="2"/>
            <a:r>
              <a:rPr lang="en-US" dirty="0"/>
              <a:t>Note the updated calculator policy</a:t>
            </a:r>
          </a:p>
          <a:p>
            <a:pPr lvl="2"/>
            <a:r>
              <a:rPr lang="en-US" dirty="0"/>
              <a:t>Resource Sheets and Required Tools- Protractor and ruler made available to have student choose the correct tool. </a:t>
            </a:r>
          </a:p>
          <a:p>
            <a:pPr lvl="2"/>
            <a:r>
              <a:rPr lang="en-US" dirty="0"/>
              <a:t>PARCC- Board of Regents wants a NY Common Core assessment so that they can have a choice between a NY test or PARCC when PARCC is developed.  </a:t>
            </a:r>
          </a:p>
          <a:p>
            <a:endParaRPr lang="en-US" dirty="0"/>
          </a:p>
        </p:txBody>
      </p:sp>
    </p:spTree>
    <p:extLst>
      <p:ext uri="{BB962C8B-B14F-4D97-AF65-F5344CB8AC3E}">
        <p14:creationId xmlns:p14="http://schemas.microsoft.com/office/powerpoint/2010/main" val="1084669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Timeline</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838601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743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Timeline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PARCC assessments are scheduled to be operational in 2014-15 and are subject to adoption by the New York State Board of Regents. The PARCC assessments are still in development. All PARCC assessments will be aligned to the Common Core. </a:t>
            </a:r>
            <a:endParaRPr lang="en-US" dirty="0" smtClean="0"/>
          </a:p>
          <a:p>
            <a:pPr marL="0" indent="0">
              <a:buNone/>
            </a:pPr>
            <a:endParaRPr lang="en-US" dirty="0"/>
          </a:p>
          <a:p>
            <a:r>
              <a:rPr lang="en-US" dirty="0" smtClean="0"/>
              <a:t>The </a:t>
            </a:r>
            <a:r>
              <a:rPr lang="en-US" dirty="0"/>
              <a:t>PARCC consortium is developing ELA and mathematics assessments that will cover grades 3-11. New York State will continue to monitor the development of these assessments to determine how the PARCC assessments might intersect with the Regents Exams. Note that all new Regents Exams and PARCC assessments will be implemented starting with the end-of-year administration, rather than the winter or summer administrations. </a:t>
            </a:r>
            <a:endParaRPr lang="en-US" dirty="0" smtClean="0"/>
          </a:p>
          <a:p>
            <a:pPr marL="0" indent="0">
              <a:buNone/>
            </a:pPr>
            <a:endParaRPr lang="en-US" dirty="0"/>
          </a:p>
          <a:p>
            <a:r>
              <a:rPr lang="en-US" dirty="0" smtClean="0"/>
              <a:t>The </a:t>
            </a:r>
            <a:r>
              <a:rPr lang="en-US" dirty="0"/>
              <a:t>names of New York State’s Mathematics Regents Exams are expected to change to reflect the new alignment of these assessments to the Common Core. For additional information about the upper-level mathematics course sequence and related standards, see the “Traditional Pathway” section of Common Core Mathematics Appendix A (http://engageny.org/news/traditional-course-pathway-for-high-school-mathematics-courses-approved/). </a:t>
            </a:r>
          </a:p>
        </p:txBody>
      </p:sp>
    </p:spTree>
    <p:extLst>
      <p:ext uri="{BB962C8B-B14F-4D97-AF65-F5344CB8AC3E}">
        <p14:creationId xmlns:p14="http://schemas.microsoft.com/office/powerpoint/2010/main" val="4184516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Complexity</a:t>
            </a:r>
            <a:endParaRPr lang="en-US" dirty="0"/>
          </a:p>
        </p:txBody>
      </p:sp>
      <p:pic>
        <p:nvPicPr>
          <p:cNvPr id="3074" name="Picture 2" descr="http://www.monstershack.net/reviews/full/gfx/seagal/cha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2969" y="2286000"/>
            <a:ext cx="5562600" cy="34311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0245" y="2819400"/>
            <a:ext cx="1252522" cy="923330"/>
          </a:xfrm>
          <a:prstGeom prst="rect">
            <a:avLst/>
          </a:prstGeom>
          <a:noFill/>
        </p:spPr>
        <p:txBody>
          <a:bodyPr wrap="none" rtlCol="0">
            <a:spAutoFit/>
          </a:bodyPr>
          <a:lstStyle/>
          <a:p>
            <a:pPr algn="ctr"/>
            <a:r>
              <a:rPr lang="en-US" dirty="0" smtClean="0"/>
              <a:t>Too Easy</a:t>
            </a:r>
          </a:p>
          <a:p>
            <a:pPr algn="r"/>
            <a:r>
              <a:rPr lang="en-US" dirty="0" smtClean="0"/>
              <a:t>“What’s </a:t>
            </a:r>
          </a:p>
          <a:p>
            <a:pPr algn="ctr"/>
            <a:r>
              <a:rPr lang="en-US" dirty="0"/>
              <a:t>t</a:t>
            </a:r>
            <a:r>
              <a:rPr lang="en-US" dirty="0" smtClean="0"/>
              <a:t>he point?”</a:t>
            </a:r>
            <a:endParaRPr lang="en-US" dirty="0"/>
          </a:p>
        </p:txBody>
      </p:sp>
      <p:sp>
        <p:nvSpPr>
          <p:cNvPr id="6" name="TextBox 5"/>
          <p:cNvSpPr txBox="1"/>
          <p:nvPr/>
        </p:nvSpPr>
        <p:spPr>
          <a:xfrm>
            <a:off x="7505054" y="5255471"/>
            <a:ext cx="946688" cy="923330"/>
          </a:xfrm>
          <a:prstGeom prst="rect">
            <a:avLst/>
          </a:prstGeom>
          <a:noFill/>
        </p:spPr>
        <p:txBody>
          <a:bodyPr wrap="square" rtlCol="0">
            <a:spAutoFit/>
          </a:bodyPr>
          <a:lstStyle/>
          <a:p>
            <a:pPr algn="ctr"/>
            <a:r>
              <a:rPr lang="en-US" dirty="0" smtClean="0"/>
              <a:t>Way Too Hard</a:t>
            </a:r>
            <a:endParaRPr lang="en-US" dirty="0"/>
          </a:p>
        </p:txBody>
      </p:sp>
    </p:spTree>
    <p:extLst>
      <p:ext uri="{BB962C8B-B14F-4D97-AF65-F5344CB8AC3E}">
        <p14:creationId xmlns:p14="http://schemas.microsoft.com/office/powerpoint/2010/main" val="3724508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Persevere in Solving Problems…</a:t>
            </a:r>
            <a:endParaRPr lang="en-US" dirty="0"/>
          </a:p>
        </p:txBody>
      </p:sp>
      <p:pic>
        <p:nvPicPr>
          <p:cNvPr id="1026" name="Picture 2" descr="Figure 7-16. Monkey craw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6829023"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3625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Teeth</a:t>
            </a:r>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0"/>
            <a:ext cx="8050496"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248400" y="4419600"/>
            <a:ext cx="2133600" cy="1200329"/>
          </a:xfrm>
          <a:prstGeom prst="rect">
            <a:avLst/>
          </a:prstGeom>
          <a:noFill/>
        </p:spPr>
        <p:txBody>
          <a:bodyPr wrap="square" rtlCol="0">
            <a:spAutoFit/>
          </a:bodyPr>
          <a:lstStyle/>
          <a:p>
            <a:pPr algn="ctr"/>
            <a:r>
              <a:rPr lang="en-US" dirty="0" smtClean="0"/>
              <a:t>What do you </a:t>
            </a:r>
          </a:p>
          <a:p>
            <a:pPr algn="ctr"/>
            <a:r>
              <a:rPr lang="en-US" dirty="0" smtClean="0"/>
              <a:t>Need to know and be able to do to solve the problem?</a:t>
            </a:r>
            <a:endParaRPr lang="en-US" dirty="0"/>
          </a:p>
        </p:txBody>
      </p:sp>
    </p:spTree>
    <p:extLst>
      <p:ext uri="{BB962C8B-B14F-4D97-AF65-F5344CB8AC3E}">
        <p14:creationId xmlns:p14="http://schemas.microsoft.com/office/powerpoint/2010/main" val="280447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Use of Structure (MP 7)</a:t>
            </a:r>
            <a:endParaRPr lang="en-US" dirty="0"/>
          </a:p>
        </p:txBody>
      </p:sp>
      <p:sp>
        <p:nvSpPr>
          <p:cNvPr id="3" name="Content Placeholder 2"/>
          <p:cNvSpPr>
            <a:spLocks noGrp="1"/>
          </p:cNvSpPr>
          <p:nvPr>
            <p:ph idx="1"/>
          </p:nvPr>
        </p:nvSpPr>
        <p:spPr>
          <a:xfrm>
            <a:off x="152400" y="1219200"/>
            <a:ext cx="7924800" cy="5334000"/>
          </a:xfrm>
        </p:spPr>
        <p:txBody>
          <a:bodyPr>
            <a:normAutofit/>
          </a:bodyPr>
          <a:lstStyle/>
          <a:p>
            <a:pPr marL="114300" indent="0">
              <a:buNone/>
            </a:pPr>
            <a:r>
              <a:rPr lang="en-US" dirty="0" smtClean="0"/>
              <a:t>Mathematically </a:t>
            </a:r>
            <a:r>
              <a:rPr lang="en-US" dirty="0"/>
              <a:t>proficient students look closely to discern a pattern or </a:t>
            </a:r>
            <a:r>
              <a:rPr lang="en-US" dirty="0" smtClean="0"/>
              <a:t>structure. </a:t>
            </a:r>
          </a:p>
          <a:p>
            <a:pPr marL="114300" indent="0">
              <a:buNone/>
            </a:pPr>
            <a:endParaRPr lang="en-US" dirty="0" smtClean="0"/>
          </a:p>
          <a:p>
            <a:pPr marL="114300" indent="0">
              <a:buNone/>
            </a:pPr>
            <a:r>
              <a:rPr lang="en-US" dirty="0" smtClean="0"/>
              <a:t>They </a:t>
            </a:r>
            <a:r>
              <a:rPr lang="en-US" dirty="0"/>
              <a:t>recognize the significance of an existing line in a geometric figure and can use the strategy of drawing an auxiliary line for solving problems. </a:t>
            </a:r>
            <a:endParaRPr lang="en-US" dirty="0" smtClean="0"/>
          </a:p>
          <a:p>
            <a:pPr marL="114300" indent="0">
              <a:buNone/>
            </a:pPr>
            <a:endParaRPr lang="en-US" dirty="0" smtClean="0"/>
          </a:p>
          <a:p>
            <a:pPr marL="114300" indent="0">
              <a:buNone/>
            </a:pPr>
            <a:r>
              <a:rPr lang="en-US" dirty="0" smtClean="0"/>
              <a:t>They </a:t>
            </a:r>
            <a:r>
              <a:rPr lang="en-US" dirty="0"/>
              <a:t>also can step back for an overview and shift perspective. </a:t>
            </a:r>
            <a:endParaRPr lang="en-US" dirty="0" smtClean="0"/>
          </a:p>
          <a:p>
            <a:pPr marL="114300" indent="0">
              <a:buNone/>
            </a:pPr>
            <a:endParaRPr lang="en-US" dirty="0" smtClean="0"/>
          </a:p>
          <a:p>
            <a:pPr marL="114300" indent="0">
              <a:buNone/>
            </a:pPr>
            <a:r>
              <a:rPr lang="en-US" dirty="0" smtClean="0"/>
              <a:t>They </a:t>
            </a:r>
            <a:r>
              <a:rPr lang="en-US" dirty="0"/>
              <a:t>can see complicated things, such as some algebraic expressions, as single objects or as being composed of several objects. For example, they can see 5 – 3(</a:t>
            </a:r>
            <a:r>
              <a:rPr lang="en-US" i="1" dirty="0"/>
              <a:t>x </a:t>
            </a:r>
            <a:r>
              <a:rPr lang="en-US" dirty="0"/>
              <a:t>– </a:t>
            </a:r>
            <a:r>
              <a:rPr lang="en-US" i="1" dirty="0"/>
              <a:t>y</a:t>
            </a:r>
            <a:r>
              <a:rPr lang="en-US" dirty="0"/>
              <a:t>)</a:t>
            </a:r>
            <a:r>
              <a:rPr lang="en-US" baseline="30000" dirty="0"/>
              <a:t>2</a:t>
            </a:r>
            <a:r>
              <a:rPr lang="en-US" dirty="0"/>
              <a:t> as 5 minus a positive number times a square and use that to realize that its value cannot be more than 5 for any real numbers </a:t>
            </a:r>
            <a:r>
              <a:rPr lang="en-US" i="1" dirty="0"/>
              <a:t>x </a:t>
            </a:r>
            <a:r>
              <a:rPr lang="en-US" dirty="0"/>
              <a:t>and </a:t>
            </a:r>
            <a:r>
              <a:rPr lang="en-US" i="1" dirty="0"/>
              <a:t>y</a:t>
            </a:r>
            <a:r>
              <a:rPr lang="en-US" dirty="0"/>
              <a:t>. </a:t>
            </a:r>
          </a:p>
        </p:txBody>
      </p:sp>
    </p:spTree>
    <p:extLst>
      <p:ext uri="{BB962C8B-B14F-4D97-AF65-F5344CB8AC3E}">
        <p14:creationId xmlns:p14="http://schemas.microsoft.com/office/powerpoint/2010/main" val="2776277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Without Figures</a:t>
            </a:r>
            <a:endParaRPr lang="en-US" dirty="0"/>
          </a:p>
        </p:txBody>
      </p:sp>
      <p:sp>
        <p:nvSpPr>
          <p:cNvPr id="3" name="Content Placeholder 2"/>
          <p:cNvSpPr>
            <a:spLocks noGrp="1"/>
          </p:cNvSpPr>
          <p:nvPr>
            <p:ph idx="1"/>
          </p:nvPr>
        </p:nvSpPr>
        <p:spPr/>
        <p:txBody>
          <a:bodyPr/>
          <a:lstStyle/>
          <a:p>
            <a:r>
              <a:rPr lang="en-US" dirty="0"/>
              <a:t>If you know three times plus </a:t>
            </a:r>
            <a:r>
              <a:rPr lang="en-US" dirty="0" smtClean="0"/>
              <a:t>five </a:t>
            </a:r>
            <a:r>
              <a:rPr lang="en-US" dirty="0"/>
              <a:t>times plus </a:t>
            </a:r>
            <a:r>
              <a:rPr lang="en-US" dirty="0" smtClean="0"/>
              <a:t>seven times </a:t>
            </a:r>
            <a:r>
              <a:rPr lang="en-US" dirty="0"/>
              <a:t>a number how do you find the number</a:t>
            </a:r>
            <a:r>
              <a:rPr lang="en-US" dirty="0" smtClean="0"/>
              <a:t>?</a:t>
            </a:r>
          </a:p>
          <a:p>
            <a:endParaRPr lang="en-US" dirty="0" smtClean="0"/>
          </a:p>
          <a:p>
            <a:r>
              <a:rPr lang="en-US" dirty="0"/>
              <a:t>If you </a:t>
            </a:r>
            <a:r>
              <a:rPr lang="en-US" dirty="0" smtClean="0"/>
              <a:t>know </a:t>
            </a:r>
            <a:r>
              <a:rPr lang="en-US" dirty="0"/>
              <a:t>the age of a boy and of his </a:t>
            </a:r>
            <a:r>
              <a:rPr lang="en-US" dirty="0" smtClean="0"/>
              <a:t>father, how </a:t>
            </a:r>
            <a:r>
              <a:rPr lang="en-US" dirty="0"/>
              <a:t>can you find their combined ages a certain number </a:t>
            </a:r>
            <a:r>
              <a:rPr lang="en-US" dirty="0" smtClean="0"/>
              <a:t>of years from now?</a:t>
            </a:r>
          </a:p>
          <a:p>
            <a:endParaRPr lang="en-US" dirty="0" smtClean="0"/>
          </a:p>
          <a:p>
            <a:r>
              <a:rPr lang="en-US" dirty="0" smtClean="0"/>
              <a:t>A horse, rider and saddle weigh a certain number of pounds; the man weighs nineteen times as much as the saddle.  If you are told what two-thirds of the horse’s weight is, how will you find the weight of the saddle? </a:t>
            </a:r>
          </a:p>
          <a:p>
            <a:endParaRPr lang="en-US" dirty="0" smtClean="0"/>
          </a:p>
          <a:p>
            <a:endParaRPr lang="en-US" dirty="0" smtClean="0"/>
          </a:p>
          <a:p>
            <a:endParaRPr lang="en-US" dirty="0"/>
          </a:p>
        </p:txBody>
      </p:sp>
    </p:spTree>
    <p:extLst>
      <p:ext uri="{BB962C8B-B14F-4D97-AF65-F5344CB8AC3E}">
        <p14:creationId xmlns:p14="http://schemas.microsoft.com/office/powerpoint/2010/main" val="1851552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178</TotalTime>
  <Words>787</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6-12 Math Forum</vt:lpstr>
      <vt:lpstr>PowerPoint Presentation</vt:lpstr>
      <vt:lpstr>Assessment Timeline</vt:lpstr>
      <vt:lpstr>Assessment Timeline</vt:lpstr>
      <vt:lpstr>Increasing Complexity</vt:lpstr>
      <vt:lpstr>Persevere in Solving Problems…</vt:lpstr>
      <vt:lpstr>Problems With Teeth</vt:lpstr>
      <vt:lpstr>Make Use of Structure (MP 7)</vt:lpstr>
      <vt:lpstr>Problems Without Figures</vt:lpstr>
      <vt:lpstr>Tape Diagrams</vt:lpstr>
      <vt:lpstr>Beyond a Tape Diagram</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Wheeler</dc:creator>
  <cp:lastModifiedBy>Erin Wheeler</cp:lastModifiedBy>
  <cp:revision>12</cp:revision>
  <dcterms:created xsi:type="dcterms:W3CDTF">2012-12-04T01:34:47Z</dcterms:created>
  <dcterms:modified xsi:type="dcterms:W3CDTF">2012-12-04T13:30:06Z</dcterms:modified>
</cp:coreProperties>
</file>