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US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5752FED4-B73C-4C33-8F54-298E6DCF8E73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8458F826-5540-4A13-8FBD-9295366CC3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rcconline.org/assessment-administration-guidance" TargetMode="External"/><Relationship Id="rId3" Type="http://schemas.openxmlformats.org/officeDocument/2006/relationships/hyperlink" Target="http://katienovakudl.com/even-the-parcc-does-udl/" TargetMode="External"/><Relationship Id="rId7" Type="http://schemas.openxmlformats.org/officeDocument/2006/relationships/hyperlink" Target="http://www.parcconline.org/math-plds" TargetMode="External"/><Relationship Id="rId2" Type="http://schemas.openxmlformats.org/officeDocument/2006/relationships/hyperlink" Target="http://cast.org/udl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rcconline.org/parcc-assessment-policies" TargetMode="External"/><Relationship Id="rId11" Type="http://schemas.openxmlformats.org/officeDocument/2006/relationships/hyperlink" Target="http://www.parcconline.org/assessment-development" TargetMode="External"/><Relationship Id="rId5" Type="http://schemas.openxmlformats.org/officeDocument/2006/relationships/hyperlink" Target="http://www.parcconline.org/parcc-draft-accommodations-manual" TargetMode="External"/><Relationship Id="rId10" Type="http://schemas.openxmlformats.org/officeDocument/2006/relationships/hyperlink" Target="http://www.parcconline.org/assessment-blueprints-test-specs" TargetMode="External"/><Relationship Id="rId4" Type="http://schemas.openxmlformats.org/officeDocument/2006/relationships/hyperlink" Target="http://parcconline.org/parcc-accessibility-accommodations-and-fairness" TargetMode="External"/><Relationship Id="rId9" Type="http://schemas.openxmlformats.org/officeDocument/2006/relationships/hyperlink" Target="http://www.parcconline.org/samples/item-task-prototype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odaysmeet.com/6-12mathfor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6-12 Math Forum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3352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May 30, 2013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</a:rPr>
              <a:t>Tracey </a:t>
            </a:r>
            <a:r>
              <a:rPr lang="en-US" dirty="0" err="1" smtClean="0">
                <a:solidFill>
                  <a:schemeClr val="tx1"/>
                </a:solidFill>
              </a:rPr>
              <a:t>Simchick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</a:rPr>
              <a:t>Erin Wheeler</a:t>
            </a:r>
          </a:p>
          <a:p>
            <a:pPr algn="r">
              <a:lnSpc>
                <a:spcPct val="110000"/>
              </a:lnSpc>
            </a:pPr>
            <a:r>
              <a:rPr lang="en-US" dirty="0" smtClean="0">
                <a:solidFill>
                  <a:schemeClr val="tx1"/>
                </a:solidFill>
              </a:rPr>
              <a:t>Erie 2 BOCES- IES</a:t>
            </a:r>
          </a:p>
        </p:txBody>
      </p:sp>
    </p:spTree>
    <p:extLst>
      <p:ext uri="{BB962C8B-B14F-4D97-AF65-F5344CB8AC3E}">
        <p14:creationId xmlns:p14="http://schemas.microsoft.com/office/powerpoint/2010/main" val="279936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Regents Aligned to the Common Core</a:t>
            </a:r>
          </a:p>
          <a:p>
            <a:r>
              <a:rPr lang="en-US" dirty="0" smtClean="0"/>
              <a:t>It </a:t>
            </a:r>
            <a:r>
              <a:rPr lang="en-US" dirty="0"/>
              <a:t>is expected that the commencement-level math courses culminating in CCLS Regents Exams will be taught to most students in a sequential manner, beginning with Algebra I in the 2013-14 school year, followed by Geometry in 2014-15, and Algebra II in 2015-16.</a:t>
            </a:r>
          </a:p>
          <a:p>
            <a:r>
              <a:rPr lang="en-US" dirty="0"/>
              <a:t>* For the June 2014 and August 2014 administrations only, students receiving Algebra I (Common Core) instruction may, at local discretion, take the Regents Exam in Integrated Algebra (2005 Revised) </a:t>
            </a:r>
            <a:r>
              <a:rPr lang="en-US" b="1" dirty="0"/>
              <a:t>in addition to </a:t>
            </a:r>
            <a:r>
              <a:rPr lang="en-US" dirty="0"/>
              <a:t>the Regents Exam in Algebra I (Common Core) and may meet graduation requirements by passing either exam.</a:t>
            </a:r>
          </a:p>
          <a:p>
            <a:r>
              <a:rPr lang="en-US" dirty="0"/>
              <a:t>The last administrations of the current Regents Exams in Integrated Algebra, Geometry and Algebra 2/Trigonometry will be in January 2015, January 2016, and January 2017, respectively.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925285"/>
            <a:ext cx="9285514" cy="509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Universal Design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for Learning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3"/>
              </a:rPr>
              <a:t>://katienovakudl.com/even-the-parcc-does-udl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parcconline.org/parcc-accessibility-accommodations-and-fairness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hlinkClick r:id="rId5"/>
              </a:rPr>
              <a:t>Proposed Accommodations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6"/>
              </a:rPr>
              <a:t>Assessment Policies-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Grade Specific Performance </a:t>
            </a:r>
            <a:r>
              <a:rPr lang="en-US" dirty="0">
                <a:solidFill>
                  <a:schemeClr val="tx1"/>
                </a:solidFill>
              </a:rPr>
              <a:t>Level Descriptions-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  <a:hlinkClick r:id="rId7"/>
              </a:rPr>
              <a:t>http</a:t>
            </a:r>
            <a:r>
              <a:rPr lang="en-US" dirty="0">
                <a:solidFill>
                  <a:schemeClr val="tx1"/>
                </a:solidFill>
                <a:hlinkClick r:id="rId7"/>
              </a:rPr>
              <a:t>://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www.parcconline.org/math-plds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Administration Guides- </a:t>
            </a:r>
            <a:r>
              <a:rPr lang="en-US" dirty="0">
                <a:solidFill>
                  <a:schemeClr val="tx1"/>
                </a:solidFill>
                <a:hlinkClick r:id="rId8"/>
              </a:rPr>
              <a:t>http://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www.parcconline.org/assessment-administration-guidance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  <a:hlinkClick r:id="rId9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9"/>
              </a:rPr>
              <a:t>Item Prototypes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10"/>
              </a:rPr>
              <a:t>Test Blueprints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11"/>
              </a:rPr>
              <a:t>Item Review Criteria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PARCC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one of the sites on slide 4</a:t>
            </a:r>
          </a:p>
          <a:p>
            <a:r>
              <a:rPr lang="en-US" dirty="0" smtClean="0"/>
              <a:t>What is significant for teachers to note? </a:t>
            </a:r>
          </a:p>
          <a:p>
            <a:r>
              <a:rPr lang="en-US" dirty="0" smtClean="0"/>
              <a:t>Enter your reflections on </a:t>
            </a:r>
            <a:r>
              <a:rPr lang="en-US" dirty="0"/>
              <a:t>Today’s Meet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todaysmeet.com/6-12mathforum</a:t>
            </a:r>
            <a:endParaRPr lang="en-US" dirty="0" smtClean="0"/>
          </a:p>
          <a:p>
            <a:pPr lvl="1"/>
            <a:r>
              <a:rPr lang="en-US" sz="2000" dirty="0" smtClean="0"/>
              <a:t>Name (District)</a:t>
            </a:r>
          </a:p>
          <a:p>
            <a:pPr lvl="1"/>
            <a:r>
              <a:rPr lang="en-US" sz="2000" dirty="0" smtClean="0"/>
              <a:t>Reflection/Observation/Quote</a:t>
            </a:r>
          </a:p>
          <a:p>
            <a:pPr lvl="1"/>
            <a:r>
              <a:rPr lang="en-US" sz="2000" dirty="0" smtClean="0"/>
              <a:t>Source Document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29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Development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87"/>
          <a:stretch/>
        </p:blipFill>
        <p:spPr>
          <a:xfrm>
            <a:off x="228600" y="2057400"/>
            <a:ext cx="8636762" cy="34290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6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TC101859866[[fn=Macro]]</Template>
  <TotalTime>87</TotalTime>
  <Words>208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Macro</vt:lpstr>
      <vt:lpstr>6-12 Math Forum</vt:lpstr>
      <vt:lpstr>SED Updates</vt:lpstr>
      <vt:lpstr>PowerPoint Presentation</vt:lpstr>
      <vt:lpstr>PARCC Updates</vt:lpstr>
      <vt:lpstr>PARCC UPDATES</vt:lpstr>
      <vt:lpstr>Module Development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6-12 Math Forum</dc:title>
  <dc:creator>Erin Wheeler</dc:creator>
  <cp:lastModifiedBy>Erin Wheeler</cp:lastModifiedBy>
  <cp:revision>13</cp:revision>
  <dcterms:created xsi:type="dcterms:W3CDTF">2013-05-30T01:25:52Z</dcterms:created>
  <dcterms:modified xsi:type="dcterms:W3CDTF">2013-05-30T03:15:35Z</dcterms:modified>
</cp:coreProperties>
</file>