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video/unknow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wav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5"/>
  </p:notesMasterIdLst>
  <p:sldIdLst>
    <p:sldId id="355" r:id="rId2"/>
    <p:sldId id="276" r:id="rId3"/>
    <p:sldId id="278" r:id="rId4"/>
    <p:sldId id="279" r:id="rId5"/>
    <p:sldId id="280" r:id="rId6"/>
    <p:sldId id="310" r:id="rId7"/>
    <p:sldId id="356" r:id="rId8"/>
    <p:sldId id="284" r:id="rId9"/>
    <p:sldId id="285" r:id="rId10"/>
    <p:sldId id="288" r:id="rId11"/>
    <p:sldId id="289" r:id="rId12"/>
    <p:sldId id="291" r:id="rId13"/>
    <p:sldId id="294" r:id="rId14"/>
    <p:sldId id="297" r:id="rId15"/>
    <p:sldId id="296" r:id="rId16"/>
    <p:sldId id="282" r:id="rId17"/>
    <p:sldId id="301" r:id="rId18"/>
    <p:sldId id="302" r:id="rId19"/>
    <p:sldId id="303" r:id="rId20"/>
    <p:sldId id="304" r:id="rId21"/>
    <p:sldId id="307" r:id="rId22"/>
    <p:sldId id="308" r:id="rId23"/>
    <p:sldId id="299" r:id="rId24"/>
    <p:sldId id="309" r:id="rId25"/>
    <p:sldId id="300" r:id="rId26"/>
    <p:sldId id="313" r:id="rId27"/>
    <p:sldId id="317" r:id="rId28"/>
    <p:sldId id="311" r:id="rId29"/>
    <p:sldId id="315" r:id="rId30"/>
    <p:sldId id="314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7" r:id="rId41"/>
    <p:sldId id="329" r:id="rId42"/>
    <p:sldId id="330" r:id="rId43"/>
    <p:sldId id="331" r:id="rId44"/>
    <p:sldId id="332" r:id="rId45"/>
    <p:sldId id="333" r:id="rId46"/>
    <p:sldId id="334" r:id="rId47"/>
    <p:sldId id="335" r:id="rId48"/>
    <p:sldId id="336" r:id="rId49"/>
    <p:sldId id="339" r:id="rId50"/>
    <p:sldId id="340" r:id="rId51"/>
    <p:sldId id="341" r:id="rId52"/>
    <p:sldId id="342" r:id="rId53"/>
    <p:sldId id="344" r:id="rId54"/>
    <p:sldId id="345" r:id="rId55"/>
    <p:sldId id="346" r:id="rId56"/>
    <p:sldId id="348" r:id="rId57"/>
    <p:sldId id="357" r:id="rId58"/>
    <p:sldId id="349" r:id="rId59"/>
    <p:sldId id="350" r:id="rId60"/>
    <p:sldId id="351" r:id="rId61"/>
    <p:sldId id="352" r:id="rId62"/>
    <p:sldId id="353" r:id="rId63"/>
    <p:sldId id="354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8EB00"/>
    <a:srgbClr val="6B6E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70" d="100"/>
          <a:sy n="70" d="100"/>
        </p:scale>
        <p:origin x="-51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3EF88-AA6C-0E48-A2FA-3D4CB7071A93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71571-3FD6-D542-99AD-DF44E1DFC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45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A28B-B39F-3B48-8C44-A1A805E804C9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F31C-236F-034E-AE90-EF81FE94C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A28B-B39F-3B48-8C44-A1A805E804C9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F31C-236F-034E-AE90-EF81FE94C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A28B-B39F-3B48-8C44-A1A805E804C9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F31C-236F-034E-AE90-EF81FE94C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A28B-B39F-3B48-8C44-A1A805E804C9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F31C-236F-034E-AE90-EF81FE94C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A28B-B39F-3B48-8C44-A1A805E804C9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F31C-236F-034E-AE90-EF81FE94C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A28B-B39F-3B48-8C44-A1A805E804C9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F31C-236F-034E-AE90-EF81FE94C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A28B-B39F-3B48-8C44-A1A805E804C9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F31C-236F-034E-AE90-EF81FE94C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A28B-B39F-3B48-8C44-A1A805E804C9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F31C-236F-034E-AE90-EF81FE94C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A28B-B39F-3B48-8C44-A1A805E804C9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F31C-236F-034E-AE90-EF81FE94C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A28B-B39F-3B48-8C44-A1A805E804C9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F31C-236F-034E-AE90-EF81FE94C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A28B-B39F-3B48-8C44-A1A805E804C9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F31C-236F-034E-AE90-EF81FE94C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7A28B-B39F-3B48-8C44-A1A805E804C9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9F31C-236F-034E-AE90-EF81FE94C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9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3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5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7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9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0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2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3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4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5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6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7.bin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055" y="536654"/>
            <a:ext cx="8424105" cy="5909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Apple Casual"/>
                <a:cs typeface="Apple Casual"/>
              </a:rPr>
              <a:t>GRADE 5 • MODULE 1 </a:t>
            </a:r>
            <a:endParaRPr lang="en-US" sz="5400" dirty="0">
              <a:latin typeface="Apple Casual"/>
              <a:cs typeface="Apple Casual"/>
            </a:endParaRPr>
          </a:p>
          <a:p>
            <a:pPr algn="ctr"/>
            <a:endParaRPr lang="en-US" sz="5400" dirty="0" smtClean="0">
              <a:latin typeface="Apple Casual"/>
              <a:cs typeface="Apple Casual"/>
            </a:endParaRPr>
          </a:p>
          <a:p>
            <a:pPr algn="ctr"/>
            <a:r>
              <a:rPr lang="en-US" sz="5400" dirty="0" smtClean="0">
                <a:solidFill>
                  <a:srgbClr val="FF0000"/>
                </a:solidFill>
                <a:latin typeface="Apple Casual"/>
                <a:cs typeface="Apple Casual"/>
              </a:rPr>
              <a:t>Topic </a:t>
            </a:r>
            <a:r>
              <a:rPr lang="en-US" sz="5400" dirty="0">
                <a:solidFill>
                  <a:srgbClr val="FF0000"/>
                </a:solidFill>
                <a:latin typeface="Apple Casual"/>
                <a:cs typeface="Apple Casual"/>
              </a:rPr>
              <a:t>A 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Apple Casual"/>
                <a:cs typeface="Apple Casual"/>
              </a:rPr>
              <a:t>Multiplicative Patterns on the Place Value Chart </a:t>
            </a:r>
            <a:endParaRPr lang="en-US" sz="5400" dirty="0">
              <a:solidFill>
                <a:srgbClr val="FF0000"/>
              </a:solidFill>
              <a:latin typeface="Apple Casual"/>
              <a:cs typeface="Apple Casual"/>
            </a:endParaRPr>
          </a:p>
          <a:p>
            <a:pPr algn="ctr"/>
            <a:endParaRPr lang="en-US" sz="5400" b="1" dirty="0" smtClean="0">
              <a:latin typeface="Apple Casual"/>
              <a:cs typeface="Apple Casual"/>
            </a:endParaRPr>
          </a:p>
          <a:p>
            <a:pPr algn="ctr"/>
            <a:r>
              <a:rPr lang="en-US" sz="5400" b="1" dirty="0" smtClean="0">
                <a:latin typeface="Apple Casual"/>
                <a:cs typeface="Apple Casual"/>
              </a:rPr>
              <a:t>5</a:t>
            </a:r>
            <a:r>
              <a:rPr lang="en-US" sz="5400" b="1" dirty="0">
                <a:latin typeface="Apple Casual"/>
                <a:cs typeface="Apple Casual"/>
              </a:rPr>
              <a:t>.NBT.1</a:t>
            </a:r>
            <a:r>
              <a:rPr lang="en-US" sz="5400" dirty="0">
                <a:latin typeface="Apple Casual"/>
                <a:cs typeface="Apple Casual"/>
              </a:rPr>
              <a:t>, </a:t>
            </a:r>
            <a:r>
              <a:rPr lang="en-US" sz="5400" b="1" dirty="0">
                <a:latin typeface="Apple Casual"/>
                <a:cs typeface="Apple Casual"/>
              </a:rPr>
              <a:t>5.NBT.2, 5.MD.1 </a:t>
            </a:r>
            <a:endParaRPr lang="en-US" sz="5400" dirty="0"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374622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41" y="321993"/>
            <a:ext cx="8763932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Rename the Units—Choral Response (2 minutes) </a:t>
            </a:r>
            <a:endParaRPr lang="en-US" sz="2400" dirty="0"/>
          </a:p>
          <a:p>
            <a:pPr algn="ctr"/>
            <a:r>
              <a:rPr lang="en-US" sz="2400" dirty="0" smtClean="0"/>
              <a:t> </a:t>
            </a:r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6000" dirty="0">
                <a:solidFill>
                  <a:srgbClr val="3366FF"/>
                </a:solidFill>
              </a:rPr>
              <a:t>9</a:t>
            </a:r>
            <a:r>
              <a:rPr lang="en-US" sz="6000" dirty="0" smtClean="0">
                <a:solidFill>
                  <a:srgbClr val="3366FF"/>
                </a:solidFill>
              </a:rPr>
              <a:t>0 ones = ____ tens</a:t>
            </a:r>
          </a:p>
          <a:p>
            <a:pPr algn="ctr"/>
            <a:endParaRPr lang="en-US" sz="6000" dirty="0"/>
          </a:p>
          <a:p>
            <a:pPr algn="ctr"/>
            <a:r>
              <a:rPr lang="en-US" sz="3500" dirty="0"/>
              <a:t>Say the number </a:t>
            </a:r>
            <a:r>
              <a:rPr lang="en-US" sz="3500" dirty="0" smtClean="0"/>
              <a:t>sentence filling in the blank. </a:t>
            </a:r>
            <a:endParaRPr lang="en-US" sz="3500" dirty="0"/>
          </a:p>
        </p:txBody>
      </p:sp>
      <p:sp>
        <p:nvSpPr>
          <p:cNvPr id="3" name="Rectangle 2"/>
          <p:cNvSpPr/>
          <p:nvPr/>
        </p:nvSpPr>
        <p:spPr>
          <a:xfrm>
            <a:off x="643880" y="4990888"/>
            <a:ext cx="76729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8000" dirty="0">
                <a:solidFill>
                  <a:srgbClr val="FF0000"/>
                </a:solidFill>
              </a:rPr>
              <a:t>9</a:t>
            </a:r>
            <a:r>
              <a:rPr lang="es-ES_tradnl" sz="8000" dirty="0" smtClean="0">
                <a:solidFill>
                  <a:srgbClr val="FF0000"/>
                </a:solidFill>
              </a:rPr>
              <a:t>0 </a:t>
            </a:r>
            <a:r>
              <a:rPr lang="es-ES_tradnl" sz="8000" dirty="0" err="1">
                <a:solidFill>
                  <a:srgbClr val="FF0000"/>
                </a:solidFill>
              </a:rPr>
              <a:t>ones</a:t>
            </a:r>
            <a:r>
              <a:rPr lang="es-ES_tradnl" sz="8000" dirty="0">
                <a:solidFill>
                  <a:srgbClr val="FF0000"/>
                </a:solidFill>
              </a:rPr>
              <a:t> = 9</a:t>
            </a:r>
            <a:r>
              <a:rPr lang="es-ES_tradnl" sz="8000" dirty="0" smtClean="0">
                <a:solidFill>
                  <a:srgbClr val="FF0000"/>
                </a:solidFill>
              </a:rPr>
              <a:t> </a:t>
            </a:r>
            <a:r>
              <a:rPr lang="es-ES_tradnl" sz="8000" dirty="0" err="1" smtClean="0">
                <a:solidFill>
                  <a:srgbClr val="FF0000"/>
                </a:solidFill>
              </a:rPr>
              <a:t>tens</a:t>
            </a:r>
            <a:r>
              <a:rPr lang="es-ES_tradnl" sz="8000" dirty="0" smtClean="0">
                <a:solidFill>
                  <a:srgbClr val="FF0000"/>
                </a:solidFill>
              </a:rPr>
              <a:t>. </a:t>
            </a:r>
            <a:endParaRPr lang="es-ES_tradnl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02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41" y="321993"/>
            <a:ext cx="8763932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Rename the Units—Choral Response (2 minutes) </a:t>
            </a:r>
            <a:endParaRPr lang="en-US" sz="2400" dirty="0"/>
          </a:p>
          <a:p>
            <a:pPr algn="ctr"/>
            <a:r>
              <a:rPr lang="en-US" sz="2400" dirty="0" smtClean="0"/>
              <a:t> </a:t>
            </a:r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6000" dirty="0" smtClean="0">
                <a:solidFill>
                  <a:srgbClr val="3366FF"/>
                </a:solidFill>
              </a:rPr>
              <a:t>100 ones</a:t>
            </a:r>
          </a:p>
          <a:p>
            <a:pPr algn="ctr"/>
            <a:endParaRPr lang="en-US" sz="6000" dirty="0"/>
          </a:p>
          <a:p>
            <a:pPr algn="ctr"/>
            <a:r>
              <a:rPr lang="en-US" sz="3500" dirty="0"/>
              <a:t>Say the number </a:t>
            </a:r>
            <a:r>
              <a:rPr lang="en-US" sz="3500" dirty="0" smtClean="0"/>
              <a:t>sentence filling in the blank. </a:t>
            </a:r>
            <a:endParaRPr lang="en-US" sz="3500" dirty="0"/>
          </a:p>
        </p:txBody>
      </p:sp>
      <p:sp>
        <p:nvSpPr>
          <p:cNvPr id="3" name="Rectangle 2"/>
          <p:cNvSpPr/>
          <p:nvPr/>
        </p:nvSpPr>
        <p:spPr>
          <a:xfrm>
            <a:off x="196741" y="4865670"/>
            <a:ext cx="87639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8000" dirty="0" smtClean="0">
                <a:solidFill>
                  <a:srgbClr val="FF0000"/>
                </a:solidFill>
              </a:rPr>
              <a:t>100 </a:t>
            </a:r>
            <a:r>
              <a:rPr lang="es-ES_tradnl" sz="8000" dirty="0" err="1">
                <a:solidFill>
                  <a:srgbClr val="FF0000"/>
                </a:solidFill>
              </a:rPr>
              <a:t>ones</a:t>
            </a:r>
            <a:r>
              <a:rPr lang="es-ES_tradnl" sz="8000" dirty="0">
                <a:solidFill>
                  <a:srgbClr val="FF0000"/>
                </a:solidFill>
              </a:rPr>
              <a:t> = </a:t>
            </a:r>
            <a:r>
              <a:rPr lang="es-ES_tradnl" sz="8000" dirty="0" smtClean="0">
                <a:solidFill>
                  <a:srgbClr val="FF0000"/>
                </a:solidFill>
              </a:rPr>
              <a:t>10 </a:t>
            </a:r>
            <a:r>
              <a:rPr lang="es-ES_tradnl" sz="8000" dirty="0" err="1" smtClean="0">
                <a:solidFill>
                  <a:srgbClr val="FF0000"/>
                </a:solidFill>
              </a:rPr>
              <a:t>tens</a:t>
            </a:r>
            <a:r>
              <a:rPr lang="es-ES_tradnl" sz="8000" dirty="0" smtClean="0">
                <a:solidFill>
                  <a:srgbClr val="FF0000"/>
                </a:solidFill>
              </a:rPr>
              <a:t>. </a:t>
            </a:r>
            <a:endParaRPr lang="es-ES_tradnl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3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41" y="321993"/>
            <a:ext cx="8763932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Rename the Units—Choral Response (2 minutes) </a:t>
            </a:r>
            <a:endParaRPr lang="en-US" sz="2400" dirty="0"/>
          </a:p>
          <a:p>
            <a:pPr algn="ctr"/>
            <a:r>
              <a:rPr lang="en-US" sz="2400" dirty="0" smtClean="0"/>
              <a:t> </a:t>
            </a:r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6000" dirty="0" smtClean="0">
                <a:solidFill>
                  <a:srgbClr val="3366FF"/>
                </a:solidFill>
              </a:rPr>
              <a:t>110 ones</a:t>
            </a:r>
          </a:p>
          <a:p>
            <a:pPr algn="ctr"/>
            <a:endParaRPr lang="en-US" sz="6000" dirty="0"/>
          </a:p>
          <a:p>
            <a:pPr algn="ctr"/>
            <a:r>
              <a:rPr lang="en-US" sz="3500" dirty="0"/>
              <a:t>Say the number </a:t>
            </a:r>
            <a:r>
              <a:rPr lang="en-US" sz="3500" dirty="0" smtClean="0"/>
              <a:t>sentence filling in the blank. </a:t>
            </a:r>
            <a:endParaRPr lang="en-US" sz="3500" dirty="0"/>
          </a:p>
        </p:txBody>
      </p:sp>
      <p:sp>
        <p:nvSpPr>
          <p:cNvPr id="3" name="Rectangle 2"/>
          <p:cNvSpPr/>
          <p:nvPr/>
        </p:nvSpPr>
        <p:spPr>
          <a:xfrm>
            <a:off x="196741" y="4865670"/>
            <a:ext cx="87639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8000" dirty="0" smtClean="0">
                <a:solidFill>
                  <a:srgbClr val="FF0000"/>
                </a:solidFill>
              </a:rPr>
              <a:t>110 </a:t>
            </a:r>
            <a:r>
              <a:rPr lang="es-ES_tradnl" sz="8000" dirty="0" err="1">
                <a:solidFill>
                  <a:srgbClr val="FF0000"/>
                </a:solidFill>
              </a:rPr>
              <a:t>ones</a:t>
            </a:r>
            <a:r>
              <a:rPr lang="es-ES_tradnl" sz="8000" dirty="0">
                <a:solidFill>
                  <a:srgbClr val="FF0000"/>
                </a:solidFill>
              </a:rPr>
              <a:t> = </a:t>
            </a:r>
            <a:r>
              <a:rPr lang="es-ES_tradnl" sz="8000" dirty="0" smtClean="0">
                <a:solidFill>
                  <a:srgbClr val="FF0000"/>
                </a:solidFill>
              </a:rPr>
              <a:t>11 </a:t>
            </a:r>
            <a:r>
              <a:rPr lang="es-ES_tradnl" sz="8000" dirty="0" err="1" smtClean="0">
                <a:solidFill>
                  <a:srgbClr val="FF0000"/>
                </a:solidFill>
              </a:rPr>
              <a:t>tens</a:t>
            </a:r>
            <a:r>
              <a:rPr lang="es-ES_tradnl" sz="8000" dirty="0" smtClean="0">
                <a:solidFill>
                  <a:srgbClr val="FF0000"/>
                </a:solidFill>
              </a:rPr>
              <a:t>. </a:t>
            </a:r>
            <a:endParaRPr lang="es-ES_tradnl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2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41" y="321993"/>
            <a:ext cx="8763932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Rename the Units—Choral Response (2 minutes) </a:t>
            </a:r>
            <a:endParaRPr lang="en-US" sz="2400" dirty="0"/>
          </a:p>
          <a:p>
            <a:pPr algn="ctr"/>
            <a:r>
              <a:rPr lang="en-US" sz="2400" dirty="0" smtClean="0"/>
              <a:t> </a:t>
            </a:r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6000" dirty="0">
                <a:solidFill>
                  <a:srgbClr val="3366FF"/>
                </a:solidFill>
              </a:rPr>
              <a:t>2</a:t>
            </a:r>
            <a:r>
              <a:rPr lang="en-US" sz="6000" dirty="0" smtClean="0">
                <a:solidFill>
                  <a:srgbClr val="3366FF"/>
                </a:solidFill>
              </a:rPr>
              <a:t>70 ones</a:t>
            </a:r>
          </a:p>
          <a:p>
            <a:pPr algn="ctr"/>
            <a:endParaRPr lang="en-US" sz="6000" dirty="0"/>
          </a:p>
          <a:p>
            <a:pPr algn="ctr"/>
            <a:r>
              <a:rPr lang="en-US" sz="3500" dirty="0"/>
              <a:t>Say the number </a:t>
            </a:r>
            <a:r>
              <a:rPr lang="en-US" sz="3500" dirty="0" smtClean="0"/>
              <a:t>sentence filling in the blank. </a:t>
            </a:r>
            <a:endParaRPr lang="en-US" sz="3500" dirty="0"/>
          </a:p>
        </p:txBody>
      </p:sp>
      <p:sp>
        <p:nvSpPr>
          <p:cNvPr id="3" name="Rectangle 2"/>
          <p:cNvSpPr/>
          <p:nvPr/>
        </p:nvSpPr>
        <p:spPr>
          <a:xfrm>
            <a:off x="196741" y="4865670"/>
            <a:ext cx="87639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8000" dirty="0" smtClean="0">
                <a:solidFill>
                  <a:srgbClr val="FF0000"/>
                </a:solidFill>
              </a:rPr>
              <a:t>270 </a:t>
            </a:r>
            <a:r>
              <a:rPr lang="es-ES_tradnl" sz="8000" dirty="0" err="1">
                <a:solidFill>
                  <a:srgbClr val="FF0000"/>
                </a:solidFill>
              </a:rPr>
              <a:t>ones</a:t>
            </a:r>
            <a:r>
              <a:rPr lang="es-ES_tradnl" sz="8000" dirty="0">
                <a:solidFill>
                  <a:srgbClr val="FF0000"/>
                </a:solidFill>
              </a:rPr>
              <a:t> = 2</a:t>
            </a:r>
            <a:r>
              <a:rPr lang="es-ES_tradnl" sz="8000" dirty="0" smtClean="0">
                <a:solidFill>
                  <a:srgbClr val="FF0000"/>
                </a:solidFill>
              </a:rPr>
              <a:t>7 </a:t>
            </a:r>
            <a:r>
              <a:rPr lang="es-ES_tradnl" sz="8000" dirty="0" err="1" smtClean="0">
                <a:solidFill>
                  <a:srgbClr val="FF0000"/>
                </a:solidFill>
              </a:rPr>
              <a:t>tens</a:t>
            </a:r>
            <a:r>
              <a:rPr lang="es-ES_tradnl" sz="8000" dirty="0" smtClean="0">
                <a:solidFill>
                  <a:srgbClr val="FF0000"/>
                </a:solidFill>
              </a:rPr>
              <a:t>. </a:t>
            </a:r>
            <a:endParaRPr lang="es-ES_tradnl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2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41" y="321993"/>
            <a:ext cx="8763932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Rename the Units—Choral Response (2 minutes) </a:t>
            </a:r>
            <a:endParaRPr lang="en-US" sz="2400" dirty="0"/>
          </a:p>
          <a:p>
            <a:pPr algn="ctr"/>
            <a:r>
              <a:rPr lang="en-US" sz="2400" dirty="0" smtClean="0"/>
              <a:t> </a:t>
            </a:r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6000" dirty="0" smtClean="0">
                <a:solidFill>
                  <a:srgbClr val="3366FF"/>
                </a:solidFill>
              </a:rPr>
              <a:t>670 ones</a:t>
            </a:r>
          </a:p>
          <a:p>
            <a:pPr algn="ctr"/>
            <a:endParaRPr lang="en-US" sz="6000" dirty="0"/>
          </a:p>
          <a:p>
            <a:pPr algn="ctr"/>
            <a:r>
              <a:rPr lang="en-US" sz="3500" dirty="0"/>
              <a:t>Say the number </a:t>
            </a:r>
            <a:r>
              <a:rPr lang="en-US" sz="3500" dirty="0" smtClean="0"/>
              <a:t>sentence filling in the blank. </a:t>
            </a:r>
            <a:endParaRPr lang="en-US" sz="3500" dirty="0"/>
          </a:p>
        </p:txBody>
      </p:sp>
      <p:sp>
        <p:nvSpPr>
          <p:cNvPr id="3" name="Rectangle 2"/>
          <p:cNvSpPr/>
          <p:nvPr/>
        </p:nvSpPr>
        <p:spPr>
          <a:xfrm>
            <a:off x="196741" y="4865670"/>
            <a:ext cx="87639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8000" dirty="0">
                <a:solidFill>
                  <a:srgbClr val="FF0000"/>
                </a:solidFill>
              </a:rPr>
              <a:t>6</a:t>
            </a:r>
            <a:r>
              <a:rPr lang="es-ES_tradnl" sz="8000" dirty="0" smtClean="0">
                <a:solidFill>
                  <a:srgbClr val="FF0000"/>
                </a:solidFill>
              </a:rPr>
              <a:t>70 </a:t>
            </a:r>
            <a:r>
              <a:rPr lang="es-ES_tradnl" sz="8000" dirty="0" err="1">
                <a:solidFill>
                  <a:srgbClr val="FF0000"/>
                </a:solidFill>
              </a:rPr>
              <a:t>ones</a:t>
            </a:r>
            <a:r>
              <a:rPr lang="es-ES_tradnl" sz="8000" dirty="0">
                <a:solidFill>
                  <a:srgbClr val="FF0000"/>
                </a:solidFill>
              </a:rPr>
              <a:t> = </a:t>
            </a:r>
            <a:r>
              <a:rPr lang="es-ES_tradnl" sz="8000" dirty="0" smtClean="0">
                <a:solidFill>
                  <a:srgbClr val="FF0000"/>
                </a:solidFill>
              </a:rPr>
              <a:t>67 </a:t>
            </a:r>
            <a:r>
              <a:rPr lang="es-ES_tradnl" sz="8000" dirty="0" err="1" smtClean="0">
                <a:solidFill>
                  <a:srgbClr val="FF0000"/>
                </a:solidFill>
              </a:rPr>
              <a:t>tens</a:t>
            </a:r>
            <a:r>
              <a:rPr lang="es-ES_tradnl" sz="8000" dirty="0" smtClean="0">
                <a:solidFill>
                  <a:srgbClr val="FF0000"/>
                </a:solidFill>
              </a:rPr>
              <a:t>. </a:t>
            </a:r>
            <a:endParaRPr lang="es-ES_tradnl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67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41" y="321993"/>
            <a:ext cx="8763932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Rename the Units—Choral Response (2 minutes) </a:t>
            </a:r>
            <a:endParaRPr lang="en-US" sz="2400" dirty="0"/>
          </a:p>
          <a:p>
            <a:pPr algn="ctr"/>
            <a:r>
              <a:rPr lang="en-US" sz="2400" dirty="0" smtClean="0"/>
              <a:t> </a:t>
            </a:r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6000" dirty="0" smtClean="0">
                <a:solidFill>
                  <a:srgbClr val="3366FF"/>
                </a:solidFill>
              </a:rPr>
              <a:t>830 ones</a:t>
            </a:r>
          </a:p>
          <a:p>
            <a:pPr algn="ctr"/>
            <a:endParaRPr lang="en-US" sz="6000" dirty="0"/>
          </a:p>
          <a:p>
            <a:pPr algn="ctr"/>
            <a:r>
              <a:rPr lang="en-US" sz="3500" dirty="0"/>
              <a:t>Say the number </a:t>
            </a:r>
            <a:r>
              <a:rPr lang="en-US" sz="3500" dirty="0" smtClean="0"/>
              <a:t>sentence filling in the blank. </a:t>
            </a:r>
            <a:endParaRPr lang="en-US" sz="3500" dirty="0"/>
          </a:p>
        </p:txBody>
      </p:sp>
      <p:sp>
        <p:nvSpPr>
          <p:cNvPr id="3" name="Rectangle 2"/>
          <p:cNvSpPr/>
          <p:nvPr/>
        </p:nvSpPr>
        <p:spPr>
          <a:xfrm>
            <a:off x="196741" y="4865670"/>
            <a:ext cx="87639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8000" dirty="0" smtClean="0">
                <a:solidFill>
                  <a:srgbClr val="FF0000"/>
                </a:solidFill>
              </a:rPr>
              <a:t>830 </a:t>
            </a:r>
            <a:r>
              <a:rPr lang="es-ES_tradnl" sz="8000" dirty="0" err="1">
                <a:solidFill>
                  <a:srgbClr val="FF0000"/>
                </a:solidFill>
              </a:rPr>
              <a:t>ones</a:t>
            </a:r>
            <a:r>
              <a:rPr lang="es-ES_tradnl" sz="8000" dirty="0">
                <a:solidFill>
                  <a:srgbClr val="FF0000"/>
                </a:solidFill>
              </a:rPr>
              <a:t> = </a:t>
            </a:r>
            <a:r>
              <a:rPr lang="es-ES_tradnl" sz="8000" dirty="0" smtClean="0">
                <a:solidFill>
                  <a:srgbClr val="FF0000"/>
                </a:solidFill>
              </a:rPr>
              <a:t>83 </a:t>
            </a:r>
            <a:r>
              <a:rPr lang="es-ES_tradnl" sz="8000" dirty="0" err="1" smtClean="0">
                <a:solidFill>
                  <a:srgbClr val="FF0000"/>
                </a:solidFill>
              </a:rPr>
              <a:t>tens</a:t>
            </a:r>
            <a:r>
              <a:rPr lang="es-ES_tradnl" sz="8000" dirty="0" smtClean="0">
                <a:solidFill>
                  <a:srgbClr val="FF0000"/>
                </a:solidFill>
              </a:rPr>
              <a:t>. </a:t>
            </a:r>
            <a:endParaRPr lang="es-ES_tradnl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76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41" y="321993"/>
            <a:ext cx="87639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Decimal Place Value (2 minutes) 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8000" dirty="0" smtClean="0"/>
              <a:t>Please take out your </a:t>
            </a:r>
            <a:r>
              <a:rPr lang="en-US" sz="8000" dirty="0"/>
              <a:t>p</a:t>
            </a:r>
            <a:r>
              <a:rPr lang="en-US" sz="8000" dirty="0" smtClean="0"/>
              <a:t>ersonal </a:t>
            </a:r>
            <a:r>
              <a:rPr lang="en-US" sz="8000" dirty="0"/>
              <a:t>white boards </a:t>
            </a:r>
          </a:p>
        </p:txBody>
      </p:sp>
    </p:spTree>
    <p:extLst>
      <p:ext uri="{BB962C8B-B14F-4D97-AF65-F5344CB8AC3E}">
        <p14:creationId xmlns:p14="http://schemas.microsoft.com/office/powerpoint/2010/main" val="281573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41" y="321993"/>
            <a:ext cx="876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Decimal Place Value (2 minutes) </a:t>
            </a:r>
            <a:endParaRPr lang="en-US" sz="2400" dirty="0"/>
          </a:p>
        </p:txBody>
      </p:sp>
      <p:pic>
        <p:nvPicPr>
          <p:cNvPr id="3" name="Picture 2" descr="place_value_chart-_millions_to_hundredths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521197" y="1456273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707463" y="1473209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93729" y="1490145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9874" y="4826000"/>
            <a:ext cx="3965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Draw 3 ten disks in the tens column.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6320" y="4656673"/>
            <a:ext cx="1330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 tens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4419592" y="4826000"/>
            <a:ext cx="3110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How many tens do you see?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61397" y="183200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47064" y="2540000"/>
            <a:ext cx="3757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are 3 tens and how many ones?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063057" y="2949601"/>
            <a:ext cx="2047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are zero ones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86400" y="183001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138267" y="3691471"/>
            <a:ext cx="2345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 3 tens = 30 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18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41" y="321993"/>
            <a:ext cx="876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Decimal Place Value (2 minutes) </a:t>
            </a:r>
            <a:endParaRPr lang="en-US" sz="2400" dirty="0"/>
          </a:p>
        </p:txBody>
      </p:sp>
      <p:pic>
        <p:nvPicPr>
          <p:cNvPr id="3" name="Picture 2" descr="place_value_chart-_millions_to_hundredths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298164" y="1371609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93929" y="1388545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22528" y="1408676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4267" y="4826000"/>
            <a:ext cx="2736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Write 4 tenths = ________.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7460" y="1855000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0 .  4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3596324" y="4859867"/>
            <a:ext cx="3747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Draw four 1 tenth disks on your chart.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874928" y="1408679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452592" y="4502834"/>
            <a:ext cx="769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0.4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7518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2" grpId="0"/>
      <p:bldP spid="13" grpId="0"/>
      <p:bldP spid="20" grpId="0" animBg="1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41" y="321993"/>
            <a:ext cx="876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Decimal Place Value (2 minutes) </a:t>
            </a:r>
            <a:endParaRPr lang="en-US" sz="2400" dirty="0"/>
          </a:p>
        </p:txBody>
      </p:sp>
      <p:pic>
        <p:nvPicPr>
          <p:cNvPr id="3" name="Picture 2" descr="place_value_chart-_millions_to_hundredths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144830" y="1388556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469603" y="1405478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87728" y="1371618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4267" y="4826000"/>
            <a:ext cx="322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Write 3 hundredths = ________.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89600" y="1832002"/>
            <a:ext cx="223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0 .  0     3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4544591" y="4796766"/>
            <a:ext cx="4440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Draw three 1 hundredths disks on your chart.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37185" y="4519767"/>
            <a:ext cx="1003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0.03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3423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2" grpId="0"/>
      <p:bldP spid="13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2695" y="45110"/>
            <a:ext cx="8746834" cy="83234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halkboard"/>
                <a:cs typeface="Chalkboard"/>
              </a:rPr>
              <a:t>NYS Common Core Standards-Topic A</a:t>
            </a:r>
            <a:endParaRPr lang="en-US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2695" y="877454"/>
            <a:ext cx="8746834" cy="58189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Chalkboard"/>
                <a:cs typeface="Chalkboard"/>
              </a:rPr>
              <a:t>FOCUS STANDARDS </a:t>
            </a:r>
          </a:p>
          <a:p>
            <a:r>
              <a:rPr lang="en-US" sz="2400" dirty="0" smtClean="0">
                <a:latin typeface="Chalkboard"/>
                <a:cs typeface="Chalkboard"/>
              </a:rPr>
              <a:t>5.NBT.1 </a:t>
            </a:r>
            <a:r>
              <a:rPr lang="en-US" sz="2400" dirty="0">
                <a:latin typeface="Chalkboard"/>
                <a:cs typeface="Chalkboard"/>
              </a:rPr>
              <a:t>Recognize that in a multi-digit number, a digit in one place represents 10 times as much as it represents in the </a:t>
            </a:r>
            <a:r>
              <a:rPr lang="en-US" sz="2400" dirty="0" smtClean="0">
                <a:latin typeface="Chalkboard"/>
                <a:cs typeface="Chalkboard"/>
              </a:rPr>
              <a:t>place </a:t>
            </a:r>
            <a:r>
              <a:rPr lang="en-US" sz="2400" dirty="0">
                <a:latin typeface="Chalkboard"/>
                <a:cs typeface="Chalkboard"/>
              </a:rPr>
              <a:t>to its right and 1/10 of what it represents in the place to its left. </a:t>
            </a:r>
          </a:p>
          <a:p>
            <a:r>
              <a:rPr lang="en-US" sz="2400" dirty="0" smtClean="0">
                <a:latin typeface="Chalkboard"/>
                <a:cs typeface="Chalkboard"/>
              </a:rPr>
              <a:t>5.NBT.2 </a:t>
            </a:r>
            <a:r>
              <a:rPr lang="en-US" sz="2400" dirty="0">
                <a:latin typeface="Chalkboard"/>
                <a:cs typeface="Chalkboard"/>
              </a:rPr>
              <a:t>Explain patterns in the number of zeros of the product when multiplying a number by powers of 10, and explain </a:t>
            </a:r>
            <a:r>
              <a:rPr lang="en-US" sz="2400" dirty="0" smtClean="0">
                <a:latin typeface="Chalkboard"/>
                <a:cs typeface="Chalkboard"/>
              </a:rPr>
              <a:t> patterns </a:t>
            </a:r>
            <a:r>
              <a:rPr lang="en-US" sz="2400" dirty="0">
                <a:latin typeface="Chalkboard"/>
                <a:cs typeface="Chalkboard"/>
              </a:rPr>
              <a:t>in the placement of the decimal point when a decimal is multiplied or divided by a power of 10. Use </a:t>
            </a:r>
            <a:r>
              <a:rPr lang="en-US" sz="2400" dirty="0" smtClean="0">
                <a:latin typeface="Chalkboard"/>
                <a:cs typeface="Chalkboard"/>
              </a:rPr>
              <a:t>whole number </a:t>
            </a:r>
            <a:r>
              <a:rPr lang="en-US" sz="2400" dirty="0">
                <a:latin typeface="Chalkboard"/>
                <a:cs typeface="Chalkboard"/>
              </a:rPr>
              <a:t>exponents to denote powers of 10. </a:t>
            </a:r>
            <a:endParaRPr lang="en-US" sz="2400" dirty="0" smtClean="0">
              <a:latin typeface="Chalkboard"/>
              <a:cs typeface="Chalkboard"/>
            </a:endParaRPr>
          </a:p>
          <a:p>
            <a:r>
              <a:rPr lang="en-US" sz="2400" dirty="0" smtClean="0">
                <a:latin typeface="Chalkboard"/>
                <a:cs typeface="Chalkboard"/>
              </a:rPr>
              <a:t>5.MD.1 </a:t>
            </a:r>
            <a:r>
              <a:rPr lang="en-US" sz="2400" dirty="0">
                <a:latin typeface="Chalkboard"/>
                <a:cs typeface="Chalkboard"/>
              </a:rPr>
              <a:t>Convert among different-sized standard measurement units within a given measurement system (e.g., convert 5 </a:t>
            </a:r>
            <a:r>
              <a:rPr lang="en-US" sz="2400" dirty="0" smtClean="0">
                <a:latin typeface="Chalkboard"/>
                <a:cs typeface="Chalkboard"/>
              </a:rPr>
              <a:t>cm </a:t>
            </a:r>
            <a:r>
              <a:rPr lang="en-US" sz="2400" dirty="0">
                <a:latin typeface="Chalkboard"/>
                <a:cs typeface="Chalkboard"/>
              </a:rPr>
              <a:t>to 0.05 m), and use these conversions in solving multi-step, real world problems.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41" y="321993"/>
            <a:ext cx="876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Decimal Place Value (2 minutes) </a:t>
            </a:r>
            <a:endParaRPr lang="en-US" sz="2400" dirty="0"/>
          </a:p>
        </p:txBody>
      </p:sp>
      <p:pic>
        <p:nvPicPr>
          <p:cNvPr id="3" name="Picture 2" descr="place_value_chart-_millions_to_hundredths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144830" y="1388556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469603" y="1405478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87728" y="1371618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4267" y="4826000"/>
            <a:ext cx="3341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Write 43 hundredths = ________.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89600" y="1832002"/>
            <a:ext cx="223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0 .  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4544591" y="4796766"/>
            <a:ext cx="407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How can we place our disks on the chart?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37185" y="4519767"/>
            <a:ext cx="1003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0.43</a:t>
            </a:r>
            <a:endParaRPr lang="en-US" sz="3600" dirty="0"/>
          </a:p>
        </p:txBody>
      </p:sp>
      <p:sp>
        <p:nvSpPr>
          <p:cNvPr id="11" name="Oval 10"/>
          <p:cNvSpPr/>
          <p:nvPr/>
        </p:nvSpPr>
        <p:spPr>
          <a:xfrm>
            <a:off x="6333091" y="1524018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68558" y="1540954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604025" y="1557890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739492" y="1574826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689624" y="1818271"/>
            <a:ext cx="223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0 .  4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5689624" y="1832029"/>
            <a:ext cx="223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0 .  4     3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7628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2" grpId="0"/>
      <p:bldP spid="13" grpId="0"/>
      <p:bldP spid="21" grpId="0"/>
      <p:bldP spid="11" grpId="0" animBg="1"/>
      <p:bldP spid="14" grpId="0" animBg="1"/>
      <p:bldP spid="15" grpId="0" animBg="1"/>
      <p:bldP spid="16" grpId="0" animBg="1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41" y="321993"/>
            <a:ext cx="876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Decimal Place Value (2 minutes) </a:t>
            </a:r>
            <a:endParaRPr lang="en-US" sz="2400" dirty="0"/>
          </a:p>
        </p:txBody>
      </p:sp>
      <p:pic>
        <p:nvPicPr>
          <p:cNvPr id="3" name="Picture 2" descr="place_value_chart-_millions_to_hundredths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156" y="4796766"/>
            <a:ext cx="4011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Write 7 ones 35 hundredths = ________.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89600" y="1832002"/>
            <a:ext cx="223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7 .  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4544591" y="4796766"/>
            <a:ext cx="407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How can we place our disks on the chart?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38772" y="4519767"/>
            <a:ext cx="1003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7</a:t>
            </a:r>
            <a:r>
              <a:rPr lang="en-US" sz="3600" dirty="0" smtClean="0"/>
              <a:t>.35</a:t>
            </a:r>
            <a:endParaRPr lang="en-US" sz="3600" dirty="0"/>
          </a:p>
        </p:txBody>
      </p:sp>
      <p:sp>
        <p:nvSpPr>
          <p:cNvPr id="11" name="Oval 10"/>
          <p:cNvSpPr/>
          <p:nvPr/>
        </p:nvSpPr>
        <p:spPr>
          <a:xfrm>
            <a:off x="6333091" y="1524018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02424" y="1540954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689658" y="1817965"/>
            <a:ext cx="223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7</a:t>
            </a:r>
            <a:r>
              <a:rPr lang="en-US" sz="3600" dirty="0" smtClean="0"/>
              <a:t> .  3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5689581" y="1818336"/>
            <a:ext cx="2235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7</a:t>
            </a:r>
            <a:r>
              <a:rPr lang="en-US" sz="3600" dirty="0" smtClean="0"/>
              <a:t> .  3      5</a:t>
            </a:r>
            <a:endParaRPr lang="en-US" sz="3600" dirty="0"/>
          </a:p>
        </p:txBody>
      </p:sp>
      <p:sp>
        <p:nvSpPr>
          <p:cNvPr id="24" name="Oval 23"/>
          <p:cNvSpPr/>
          <p:nvPr/>
        </p:nvSpPr>
        <p:spPr>
          <a:xfrm>
            <a:off x="7128948" y="1557890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755472" y="1574826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535346" y="1591762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315220" y="1608698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145893" y="1845763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654824" y="1693354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334050" y="1473225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554182" y="1439362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774314" y="1405499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367925" y="1574832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20325" y="1659500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740457" y="1659503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875924" y="1811903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2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21" grpId="0"/>
      <p:bldP spid="11" grpId="0" animBg="1"/>
      <p:bldP spid="14" grpId="0" animBg="1"/>
      <p:bldP spid="17" grpId="0"/>
      <p:bldP spid="18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19" grpId="0" animBg="1"/>
      <p:bldP spid="20" grpId="0" animBg="1"/>
      <p:bldP spid="22" grpId="0" animBg="1"/>
      <p:bldP spid="23" grpId="0" animBg="1"/>
      <p:bldP spid="30" grpId="0" animBg="1"/>
      <p:bldP spid="31" grpId="0" animBg="1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41" y="321993"/>
            <a:ext cx="876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Decimal Place Value (2 minutes) </a:t>
            </a:r>
            <a:endParaRPr lang="en-US" sz="2400" dirty="0"/>
          </a:p>
        </p:txBody>
      </p:sp>
      <p:pic>
        <p:nvPicPr>
          <p:cNvPr id="3" name="Picture 2" descr="place_value_chart-_millions_to_hundredths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6741" y="4796766"/>
            <a:ext cx="4636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Write 6 tens 2 ones 4 hundredths = ________.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22894" y="2155167"/>
            <a:ext cx="3301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6</a:t>
            </a:r>
            <a:r>
              <a:rPr lang="en-US" sz="3600" dirty="0" smtClean="0"/>
              <a:t>           .  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4887531" y="4796766"/>
            <a:ext cx="407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How can we place our disks on the chart?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75283" y="4519767"/>
            <a:ext cx="123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62.04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4622967" y="2141780"/>
            <a:ext cx="223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6     2    .  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4622757" y="2131094"/>
            <a:ext cx="3251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6     2    . 0      4</a:t>
            </a:r>
            <a:endParaRPr lang="en-US" sz="3600" dirty="0"/>
          </a:p>
        </p:txBody>
      </p:sp>
      <p:sp>
        <p:nvSpPr>
          <p:cNvPr id="24" name="Oval 23"/>
          <p:cNvSpPr/>
          <p:nvPr/>
        </p:nvSpPr>
        <p:spPr>
          <a:xfrm>
            <a:off x="7196687" y="1775463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467600" y="1761100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467600" y="1507134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196687" y="1507134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20325" y="1659500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689658" y="1659500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521284" y="1676436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741416" y="1693372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961548" y="1744174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012350" y="1947373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826090" y="1981242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622894" y="1964309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21" grpId="0"/>
      <p:bldP spid="17" grpId="0"/>
      <p:bldP spid="18" grpId="0"/>
      <p:bldP spid="24" grpId="0" animBg="1"/>
      <p:bldP spid="25" grpId="0" animBg="1"/>
      <p:bldP spid="26" grpId="0" animBg="1"/>
      <p:bldP spid="27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41" y="321993"/>
            <a:ext cx="876393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       Application </a:t>
            </a:r>
            <a:r>
              <a:rPr lang="en-US" sz="2400" b="1" dirty="0"/>
              <a:t>Problem (8 minutes)</a:t>
            </a:r>
            <a:r>
              <a:rPr lang="en-US" sz="2400" b="1" dirty="0" smtClean="0"/>
              <a:t>:</a:t>
            </a:r>
          </a:p>
          <a:p>
            <a:pPr algn="ctr"/>
            <a:endParaRPr lang="en-US" sz="2400" b="1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4600" dirty="0" smtClean="0"/>
              <a:t>Farmer </a:t>
            </a:r>
            <a:r>
              <a:rPr lang="en-US" sz="4600" dirty="0"/>
              <a:t>Jim keeps 12 hens in every coop. If Farmer Jim has 20 coops, how many hens does he have in all?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706" y="321993"/>
            <a:ext cx="2705100" cy="1917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66992" y="6162133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Farmer Jim has 240 hens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65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oo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41" y="321993"/>
            <a:ext cx="8763932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       Application </a:t>
            </a:r>
            <a:r>
              <a:rPr lang="en-US" sz="2400" b="1" dirty="0"/>
              <a:t>Problem (8 minutes)</a:t>
            </a:r>
            <a:r>
              <a:rPr lang="en-US" sz="2400" b="1" dirty="0" smtClean="0"/>
              <a:t>:</a:t>
            </a:r>
          </a:p>
          <a:p>
            <a:pPr algn="ctr"/>
            <a:endParaRPr lang="en-US" sz="2400" b="1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3600" dirty="0" smtClean="0"/>
              <a:t>If </a:t>
            </a:r>
            <a:r>
              <a:rPr lang="en-US" sz="3600" dirty="0"/>
              <a:t>every hen lays 9 eggs on Monday, how many eggs will Farmer Jim collect on Monday? Explain your reasoning using words, numbers, or pictures.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706" y="321993"/>
            <a:ext cx="2705100" cy="19177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508949" y="4510844"/>
            <a:ext cx="1993452" cy="992489"/>
            <a:chOff x="4508949" y="4510844"/>
            <a:chExt cx="1993452" cy="992489"/>
          </a:xfrm>
        </p:grpSpPr>
        <p:sp>
          <p:nvSpPr>
            <p:cNvPr id="4" name="Rectangle 3"/>
            <p:cNvSpPr/>
            <p:nvPr/>
          </p:nvSpPr>
          <p:spPr>
            <a:xfrm>
              <a:off x="4910667" y="4846309"/>
              <a:ext cx="1057039" cy="657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967707" y="4846309"/>
              <a:ext cx="534694" cy="657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80000" y="4510844"/>
              <a:ext cx="535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200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67707" y="4517424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40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08949" y="5015071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099124" y="4886756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16907" y="4886756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360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04217" y="6162133"/>
            <a:ext cx="4502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Farmer Jim will collect 2,160 eggs on Monday.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9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ooo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41" y="321993"/>
            <a:ext cx="876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Concept Development (30 min.)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38" y="1071525"/>
            <a:ext cx="8940800" cy="2668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538" y="4064000"/>
            <a:ext cx="9098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pple Casual"/>
                <a:cs typeface="Apple Casual"/>
              </a:rPr>
              <a:t>Show 1 million using disks on your chart.</a:t>
            </a:r>
            <a:endParaRPr lang="en-US" sz="3600" dirty="0">
              <a:latin typeface="Apple Casual"/>
              <a:cs typeface="Apple Casu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474181" y="2032033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4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41" y="91160"/>
            <a:ext cx="876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Concept Development (30 min.)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38" y="665125"/>
            <a:ext cx="8940800" cy="2668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6741" y="3759200"/>
            <a:ext cx="856532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Apple Casual"/>
                <a:cs typeface="Apple Casual"/>
              </a:rPr>
              <a:t>How can we show 1 million using hundred thousands?</a:t>
            </a:r>
          </a:p>
          <a:p>
            <a:endParaRPr lang="en-US" sz="2500" dirty="0" smtClean="0">
              <a:latin typeface="Apple Casual"/>
              <a:cs typeface="Apple Casual"/>
            </a:endParaRPr>
          </a:p>
          <a:p>
            <a:r>
              <a:rPr lang="en-US" sz="2500" dirty="0" smtClean="0">
                <a:latin typeface="Apple Casual"/>
                <a:cs typeface="Apple Casual"/>
              </a:rPr>
              <a:t>How many hundred thousands = 1 million?  </a:t>
            </a:r>
          </a:p>
          <a:p>
            <a:endParaRPr lang="en-US" sz="2500" dirty="0" smtClean="0">
              <a:latin typeface="Apple Casual"/>
              <a:cs typeface="Apple Casual"/>
            </a:endParaRPr>
          </a:p>
          <a:p>
            <a:pPr algn="ctr"/>
            <a:r>
              <a:rPr lang="en-US" sz="2500" dirty="0" smtClean="0">
                <a:solidFill>
                  <a:srgbClr val="FF0000"/>
                </a:solidFill>
                <a:latin typeface="Apple Casual"/>
                <a:cs typeface="Apple Casual"/>
              </a:rPr>
              <a:t>Talk with your elbow partner.</a:t>
            </a:r>
            <a:endParaRPr lang="en-US" sz="2500" dirty="0">
              <a:solidFill>
                <a:srgbClr val="FF0000"/>
              </a:solidFill>
              <a:latin typeface="Apple Casual"/>
              <a:cs typeface="Apple Casu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474181" y="1507099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41" y="321993"/>
            <a:ext cx="876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Concept Development (30 min.)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38" y="766723"/>
            <a:ext cx="8940800" cy="2668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538" y="4064000"/>
            <a:ext cx="8226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pple Casual"/>
                <a:cs typeface="Apple Casual"/>
              </a:rPr>
              <a:t>1 million is the same as __ hundred thousands.</a:t>
            </a:r>
            <a:endParaRPr lang="en-US" sz="2800" dirty="0">
              <a:latin typeface="Apple Casual"/>
              <a:cs typeface="Apple Casu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304896" y="1676529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003371" y="1651327"/>
            <a:ext cx="1058286" cy="863471"/>
            <a:chOff x="969504" y="1397193"/>
            <a:chExt cx="1058286" cy="863471"/>
          </a:xfrm>
        </p:grpSpPr>
        <p:sp>
          <p:nvSpPr>
            <p:cNvPr id="17" name="Oval 16"/>
            <p:cNvSpPr/>
            <p:nvPr/>
          </p:nvSpPr>
          <p:spPr>
            <a:xfrm>
              <a:off x="969504" y="1397193"/>
              <a:ext cx="1058286" cy="863471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134581" y="1540998"/>
              <a:ext cx="118533" cy="101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86981" y="1574929"/>
              <a:ext cx="118533" cy="101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439381" y="1540998"/>
              <a:ext cx="118533" cy="101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651047" y="1574929"/>
              <a:ext cx="118533" cy="101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075314" y="1828929"/>
              <a:ext cx="118533" cy="101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227714" y="1862925"/>
              <a:ext cx="118533" cy="101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380114" y="1879861"/>
              <a:ext cx="118533" cy="101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532514" y="1913730"/>
              <a:ext cx="118533" cy="101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684914" y="2083063"/>
              <a:ext cx="118533" cy="101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583319" y="1744418"/>
              <a:ext cx="118533" cy="101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Arrow Connector 22"/>
          <p:cNvCxnSpPr>
            <a:endCxn id="17" idx="2"/>
          </p:cNvCxnSpPr>
          <p:nvPr/>
        </p:nvCxnSpPr>
        <p:spPr>
          <a:xfrm>
            <a:off x="457296" y="1829063"/>
            <a:ext cx="546075" cy="25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flipH="1">
            <a:off x="4332681" y="3968578"/>
            <a:ext cx="61185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pple Casual"/>
                <a:cs typeface="Apple Casual"/>
              </a:rPr>
              <a:t>10</a:t>
            </a:r>
            <a:endParaRPr lang="en-US" sz="3200" dirty="0">
              <a:solidFill>
                <a:srgbClr val="FF0000"/>
              </a:solidFill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341839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41" y="321993"/>
            <a:ext cx="876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Concept Development (30 min.)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38" y="766723"/>
            <a:ext cx="8940800" cy="2668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538" y="4064000"/>
            <a:ext cx="89550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pple Casual"/>
                <a:cs typeface="Apple Casual"/>
              </a:rPr>
              <a:t>What would happen if I divide 10 hundred thousands</a:t>
            </a:r>
          </a:p>
          <a:p>
            <a:r>
              <a:rPr lang="en-US" sz="2800" dirty="0" smtClean="0">
                <a:latin typeface="Apple Casual"/>
                <a:cs typeface="Apple Casual"/>
              </a:rPr>
              <a:t>by 10?  </a:t>
            </a:r>
            <a:endParaRPr lang="en-US" sz="2800" dirty="0">
              <a:latin typeface="Apple Casual"/>
              <a:cs typeface="Apple Casual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003371" y="1651327"/>
            <a:ext cx="1058286" cy="863471"/>
            <a:chOff x="969504" y="1397193"/>
            <a:chExt cx="1058286" cy="863471"/>
          </a:xfrm>
        </p:grpSpPr>
        <p:sp>
          <p:nvSpPr>
            <p:cNvPr id="17" name="Oval 16"/>
            <p:cNvSpPr/>
            <p:nvPr/>
          </p:nvSpPr>
          <p:spPr>
            <a:xfrm>
              <a:off x="969504" y="1397193"/>
              <a:ext cx="1058286" cy="863471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134581" y="1540998"/>
              <a:ext cx="118533" cy="101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86981" y="1574929"/>
              <a:ext cx="118533" cy="101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439381" y="1540998"/>
              <a:ext cx="118533" cy="101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651047" y="1574929"/>
              <a:ext cx="118533" cy="101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075314" y="1828929"/>
              <a:ext cx="118533" cy="101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227714" y="1862925"/>
              <a:ext cx="118533" cy="101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380114" y="1879861"/>
              <a:ext cx="118533" cy="101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532514" y="1913730"/>
              <a:ext cx="118533" cy="101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684914" y="2083063"/>
              <a:ext cx="118533" cy="101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583319" y="1744418"/>
              <a:ext cx="118533" cy="101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 flipH="1">
            <a:off x="697442" y="5323244"/>
            <a:ext cx="80062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pple Casual"/>
                <a:cs typeface="Apple Casual"/>
              </a:rPr>
              <a:t>Talk with your elbow partner about how to find the quotient.</a:t>
            </a:r>
            <a:endParaRPr lang="en-US" sz="3200" dirty="0">
              <a:solidFill>
                <a:srgbClr val="FF0000"/>
              </a:solidFill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9428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41" y="321993"/>
            <a:ext cx="876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Concept Development (30 min.)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38" y="766723"/>
            <a:ext cx="8940800" cy="2668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537" y="4064000"/>
            <a:ext cx="8856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pple Casual"/>
                <a:cs typeface="Apple Casual"/>
              </a:rPr>
              <a:t>10 hundred thousands   10 =</a:t>
            </a:r>
            <a:endParaRPr lang="en-US" sz="2800" dirty="0">
              <a:latin typeface="Apple Casual"/>
              <a:cs typeface="Apple Casual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003371" y="1651327"/>
            <a:ext cx="1058286" cy="863471"/>
            <a:chOff x="969504" y="1397193"/>
            <a:chExt cx="1058286" cy="863471"/>
          </a:xfrm>
        </p:grpSpPr>
        <p:sp>
          <p:nvSpPr>
            <p:cNvPr id="17" name="Oval 16"/>
            <p:cNvSpPr/>
            <p:nvPr/>
          </p:nvSpPr>
          <p:spPr>
            <a:xfrm>
              <a:off x="969504" y="1397193"/>
              <a:ext cx="1058286" cy="863471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134581" y="1540998"/>
              <a:ext cx="118533" cy="101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86981" y="1574929"/>
              <a:ext cx="118533" cy="101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439381" y="1540998"/>
              <a:ext cx="118533" cy="101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651047" y="1574929"/>
              <a:ext cx="118533" cy="101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075314" y="1828929"/>
              <a:ext cx="118533" cy="101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227714" y="1862925"/>
              <a:ext cx="118533" cy="101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380114" y="1879861"/>
              <a:ext cx="118533" cy="101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532514" y="1913730"/>
              <a:ext cx="118533" cy="101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684914" y="2083063"/>
              <a:ext cx="118533" cy="101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583319" y="1744418"/>
              <a:ext cx="118533" cy="101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688643"/>
              </p:ext>
            </p:extLst>
          </p:nvPr>
        </p:nvGraphicFramePr>
        <p:xfrm>
          <a:off x="3735916" y="4142720"/>
          <a:ext cx="419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0" name="Equation" r:id="rId4" imgW="127000" imgH="127000" progId="Equation.3">
                  <p:embed/>
                </p:oleObj>
              </mc:Choice>
              <mc:Fallback>
                <p:oleObj name="Equation" r:id="rId4" imgW="1270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35916" y="4142720"/>
                        <a:ext cx="4191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850981"/>
              </p:ext>
            </p:extLst>
          </p:nvPr>
        </p:nvGraphicFramePr>
        <p:xfrm>
          <a:off x="1803447" y="2215169"/>
          <a:ext cx="512830" cy="17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1" name="Equation" r:id="rId6" imgW="279400" imgH="165100" progId="Equation.3">
                  <p:embed/>
                </p:oleObj>
              </mc:Choice>
              <mc:Fallback>
                <p:oleObj name="Equation" r:id="rId6" imgW="2794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03447" y="2215169"/>
                        <a:ext cx="512830" cy="176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5124866" y="4064000"/>
            <a:ext cx="3376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pple Casual"/>
                <a:cs typeface="Apple Casual"/>
              </a:rPr>
              <a:t>1 hundred thousand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5337" y="4756555"/>
            <a:ext cx="7945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pple Casual"/>
                <a:cs typeface="Apple Casual"/>
              </a:rPr>
              <a:t>1 million is the same as 10 hundred thousands</a:t>
            </a:r>
            <a:endParaRPr lang="en-US" sz="2800" dirty="0"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143679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41" y="321993"/>
            <a:ext cx="87639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Apple Casual"/>
                <a:cs typeface="Apple Casual"/>
              </a:rPr>
              <a:t>Lesson 1 </a:t>
            </a:r>
            <a:endParaRPr lang="en-US" sz="4800" b="1" dirty="0" smtClean="0">
              <a:latin typeface="Apple Casual"/>
              <a:cs typeface="Apple Casual"/>
            </a:endParaRPr>
          </a:p>
          <a:p>
            <a:endParaRPr lang="en-US" sz="4800" dirty="0">
              <a:latin typeface="Apple Casual"/>
              <a:cs typeface="Apple Casual"/>
            </a:endParaRPr>
          </a:p>
          <a:p>
            <a:r>
              <a:rPr lang="en-US" sz="4800" b="1" dirty="0">
                <a:latin typeface="Apple Casual"/>
                <a:cs typeface="Apple Casual"/>
              </a:rPr>
              <a:t>Objective</a:t>
            </a:r>
            <a:r>
              <a:rPr lang="en-US" sz="4800" dirty="0">
                <a:latin typeface="Apple Casual"/>
                <a:cs typeface="Apple Casual"/>
              </a:rPr>
              <a:t>: Reason concretely and pictorially using place value understanding to relate adjacent base ten units from millions to thousandths. </a:t>
            </a:r>
          </a:p>
        </p:txBody>
      </p:sp>
    </p:spTree>
    <p:extLst>
      <p:ext uri="{BB962C8B-B14F-4D97-AF65-F5344CB8AC3E}">
        <p14:creationId xmlns:p14="http://schemas.microsoft.com/office/powerpoint/2010/main" val="40441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41" y="321993"/>
            <a:ext cx="876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Concept Development (30 min.)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38" y="766723"/>
            <a:ext cx="8940800" cy="266843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04896" y="1676529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endCxn id="17" idx="2"/>
          </p:cNvCxnSpPr>
          <p:nvPr/>
        </p:nvCxnSpPr>
        <p:spPr>
          <a:xfrm>
            <a:off x="457296" y="1829063"/>
            <a:ext cx="546075" cy="25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660480"/>
              </p:ext>
            </p:extLst>
          </p:nvPr>
        </p:nvGraphicFramePr>
        <p:xfrm>
          <a:off x="529334" y="1815255"/>
          <a:ext cx="368418" cy="230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7" name="Equation" r:id="rId4" imgW="279400" imgH="165100" progId="Equation.3">
                  <p:embed/>
                </p:oleObj>
              </mc:Choice>
              <mc:Fallback>
                <p:oleObj name="Equation" r:id="rId4" imgW="2794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9334" y="1815255"/>
                        <a:ext cx="368418" cy="230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04538" y="4064000"/>
            <a:ext cx="6296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pple Casual"/>
                <a:cs typeface="Apple Casual"/>
              </a:rPr>
              <a:t>1 million   10 =</a:t>
            </a:r>
            <a:endParaRPr lang="en-US" sz="3600" dirty="0">
              <a:latin typeface="Apple Casual"/>
              <a:cs typeface="Apple Casu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29870" y="4066864"/>
            <a:ext cx="6296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Apple Casual"/>
                <a:cs typeface="Apple Casual"/>
              </a:rPr>
              <a:t>1 hundred thousand</a:t>
            </a:r>
            <a:endParaRPr lang="en-US" sz="3600" dirty="0">
              <a:solidFill>
                <a:srgbClr val="008000"/>
              </a:solidFill>
              <a:latin typeface="Apple Casual"/>
              <a:cs typeface="Apple Casual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322346"/>
              </p:ext>
            </p:extLst>
          </p:nvPr>
        </p:nvGraphicFramePr>
        <p:xfrm>
          <a:off x="2105853" y="4199464"/>
          <a:ext cx="419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8" name="Equation" r:id="rId6" imgW="127000" imgH="127000" progId="Equation.3">
                  <p:embed/>
                </p:oleObj>
              </mc:Choice>
              <mc:Fallback>
                <p:oleObj name="Equation" r:id="rId6" imgW="1270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05853" y="4199464"/>
                        <a:ext cx="4191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154404" y="1766924"/>
            <a:ext cx="471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Apple Casual"/>
                <a:cs typeface="Apple Casual"/>
              </a:rPr>
              <a:t>1</a:t>
            </a:r>
            <a:endParaRPr lang="en-US" sz="3600" dirty="0">
              <a:solidFill>
                <a:srgbClr val="008000"/>
              </a:solidFill>
              <a:latin typeface="Apple Casual"/>
              <a:cs typeface="Apple Casu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96" y="5102817"/>
            <a:ext cx="8856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pple Casual"/>
                <a:cs typeface="Apple Casual"/>
              </a:rPr>
              <a:t>1 hundred thousand is 1/10 as large as 1 million</a:t>
            </a:r>
            <a:endParaRPr lang="en-US" sz="2800" dirty="0"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146694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41" y="321993"/>
            <a:ext cx="876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Concept Development (30 min.)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38" y="766723"/>
            <a:ext cx="8940800" cy="266843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4538" y="3570664"/>
            <a:ext cx="8315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pple Casual"/>
                <a:cs typeface="Apple Casual"/>
              </a:rPr>
              <a:t>Put 1 ten thousand disk on your chart.  </a:t>
            </a:r>
            <a:endParaRPr lang="en-US" sz="3600" dirty="0">
              <a:latin typeface="Apple Casual"/>
              <a:cs typeface="Apple Casu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6741" y="4183796"/>
            <a:ext cx="8624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pple Casual"/>
                <a:cs typeface="Apple Casual"/>
              </a:rPr>
              <a:t>What is the result if we divide 1 ten thousand by 10?</a:t>
            </a:r>
            <a:endParaRPr lang="en-US" sz="2400" dirty="0">
              <a:latin typeface="Apple Casual"/>
              <a:cs typeface="Apple Casual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77561" y="1995271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192696"/>
              </p:ext>
            </p:extLst>
          </p:nvPr>
        </p:nvGraphicFramePr>
        <p:xfrm>
          <a:off x="2096094" y="1995271"/>
          <a:ext cx="368418" cy="230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9" name="Equation" r:id="rId4" imgW="279400" imgH="165100" progId="Equation.3">
                  <p:embed/>
                </p:oleObj>
              </mc:Choice>
              <mc:Fallback>
                <p:oleObj name="Equation" r:id="rId4" imgW="2794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96094" y="1995271"/>
                        <a:ext cx="368418" cy="230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>
            <a:stCxn id="12" idx="4"/>
          </p:cNvCxnSpPr>
          <p:nvPr/>
        </p:nvCxnSpPr>
        <p:spPr>
          <a:xfrm>
            <a:off x="2036828" y="2096871"/>
            <a:ext cx="764121" cy="3407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6147" y="4837479"/>
            <a:ext cx="8624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pple Casual"/>
                <a:cs typeface="Apple Casual"/>
              </a:rPr>
              <a:t>1 ten thousand    10 = 1 thousand</a:t>
            </a:r>
            <a:endParaRPr lang="en-US" sz="2400" dirty="0">
              <a:solidFill>
                <a:srgbClr val="FF0000"/>
              </a:solidFill>
              <a:latin typeface="Apple Casual"/>
              <a:cs typeface="Apple Casual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792115"/>
              </p:ext>
            </p:extLst>
          </p:nvPr>
        </p:nvGraphicFramePr>
        <p:xfrm>
          <a:off x="2651163" y="4871809"/>
          <a:ext cx="419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0" name="Equation" r:id="rId6" imgW="127000" imgH="127000" progId="Equation.3">
                  <p:embed/>
                </p:oleObj>
              </mc:Choice>
              <mc:Fallback>
                <p:oleObj name="Equation" r:id="rId6" imgW="1270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51163" y="4871809"/>
                        <a:ext cx="4191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36147" y="5529977"/>
            <a:ext cx="776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Apple Casual"/>
                <a:cs typeface="Apple Casual"/>
              </a:rPr>
              <a:t>1 </a:t>
            </a:r>
            <a:r>
              <a:rPr lang="en-US" sz="2400" dirty="0" smtClean="0">
                <a:solidFill>
                  <a:srgbClr val="008000"/>
                </a:solidFill>
                <a:latin typeface="Apple Casual"/>
                <a:cs typeface="Apple Casual"/>
              </a:rPr>
              <a:t>thousand </a:t>
            </a:r>
            <a:r>
              <a:rPr lang="en-US" sz="2400" dirty="0">
                <a:solidFill>
                  <a:srgbClr val="008000"/>
                </a:solidFill>
                <a:latin typeface="Apple Casual"/>
                <a:cs typeface="Apple Casual"/>
              </a:rPr>
              <a:t>is 1/10 as large as 1 </a:t>
            </a:r>
            <a:r>
              <a:rPr lang="en-US" sz="2400" dirty="0" smtClean="0">
                <a:solidFill>
                  <a:srgbClr val="008000"/>
                </a:solidFill>
                <a:latin typeface="Apple Casual"/>
                <a:cs typeface="Apple Casual"/>
              </a:rPr>
              <a:t>ten thousand</a:t>
            </a:r>
            <a:endParaRPr lang="en-US" sz="2400" dirty="0">
              <a:solidFill>
                <a:srgbClr val="008000"/>
              </a:solidFill>
              <a:latin typeface="Apple Casual"/>
              <a:cs typeface="Apple Casu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00949" y="2114484"/>
            <a:ext cx="471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Apple Casual"/>
                <a:cs typeface="Apple Casual"/>
              </a:rPr>
              <a:t>1</a:t>
            </a:r>
            <a:endParaRPr lang="en-US" sz="3600" dirty="0">
              <a:solidFill>
                <a:srgbClr val="008000"/>
              </a:solidFill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14376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2" grpId="0" animBg="1"/>
      <p:bldP spid="16" grpId="0"/>
      <p:bldP spid="8" grpId="0"/>
      <p:bldP spid="25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41" y="321993"/>
            <a:ext cx="876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Concept Development (30 min.)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38" y="766723"/>
            <a:ext cx="8940800" cy="2668438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618768"/>
              </p:ext>
            </p:extLst>
          </p:nvPr>
        </p:nvGraphicFramePr>
        <p:xfrm>
          <a:off x="3121652" y="2226087"/>
          <a:ext cx="368418" cy="230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Equation" r:id="rId4" imgW="279400" imgH="165100" progId="Equation.3">
                  <p:embed/>
                </p:oleObj>
              </mc:Choice>
              <mc:Fallback>
                <p:oleObj name="Equation" r:id="rId4" imgW="2794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21652" y="2226087"/>
                        <a:ext cx="368418" cy="230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3108009" y="2378862"/>
            <a:ext cx="764121" cy="3407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9474" y="4103850"/>
            <a:ext cx="8624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pple Casual"/>
                <a:cs typeface="Apple Casual"/>
              </a:rPr>
              <a:t>1 thousand    10 =</a:t>
            </a:r>
            <a:endParaRPr lang="en-US" sz="2400" dirty="0">
              <a:solidFill>
                <a:srgbClr val="FF0000"/>
              </a:solidFill>
              <a:latin typeface="Apple Casual"/>
              <a:cs typeface="Apple Casual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810575"/>
              </p:ext>
            </p:extLst>
          </p:nvPr>
        </p:nvGraphicFramePr>
        <p:xfrm>
          <a:off x="2198022" y="4121015"/>
          <a:ext cx="419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6" imgW="127000" imgH="127000" progId="Equation.3">
                  <p:embed/>
                </p:oleObj>
              </mc:Choice>
              <mc:Fallback>
                <p:oleObj name="Equation" r:id="rId6" imgW="1270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98022" y="4121015"/>
                        <a:ext cx="4191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744609" y="2396475"/>
            <a:ext cx="471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Apple Casual"/>
                <a:cs typeface="Apple Casual"/>
              </a:rPr>
              <a:t>1</a:t>
            </a:r>
            <a:endParaRPr lang="en-US" sz="3600" dirty="0">
              <a:solidFill>
                <a:srgbClr val="008000"/>
              </a:solidFill>
              <a:latin typeface="Apple Casual"/>
              <a:cs typeface="Apple Casu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34665" y="1902921"/>
            <a:ext cx="471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Apple Casual"/>
                <a:cs typeface="Apple Casual"/>
              </a:rPr>
              <a:t>1</a:t>
            </a:r>
            <a:endParaRPr lang="en-US" sz="3600" dirty="0">
              <a:solidFill>
                <a:srgbClr val="008000"/>
              </a:solidFill>
              <a:latin typeface="Apple Casual"/>
              <a:cs typeface="Apple Casu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90070" y="4091133"/>
            <a:ext cx="1564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pple Casual"/>
                <a:cs typeface="Apple Casual"/>
              </a:rPr>
              <a:t>1 hundred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6147" y="4917389"/>
            <a:ext cx="776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Apple Casual"/>
                <a:cs typeface="Apple Casual"/>
              </a:rPr>
              <a:t>1 </a:t>
            </a:r>
            <a:r>
              <a:rPr lang="en-US" sz="2400" dirty="0" smtClean="0">
                <a:solidFill>
                  <a:srgbClr val="008000"/>
                </a:solidFill>
                <a:latin typeface="Apple Casual"/>
                <a:cs typeface="Apple Casual"/>
              </a:rPr>
              <a:t>hundred </a:t>
            </a:r>
            <a:r>
              <a:rPr lang="en-US" sz="2400" dirty="0">
                <a:solidFill>
                  <a:srgbClr val="008000"/>
                </a:solidFill>
                <a:latin typeface="Apple Casual"/>
                <a:cs typeface="Apple Casual"/>
              </a:rPr>
              <a:t>is 1/10 as large as 1 </a:t>
            </a:r>
            <a:r>
              <a:rPr lang="en-US" sz="2400" dirty="0" smtClean="0">
                <a:solidFill>
                  <a:srgbClr val="008000"/>
                </a:solidFill>
                <a:latin typeface="Apple Casual"/>
                <a:cs typeface="Apple Casual"/>
              </a:rPr>
              <a:t>thousand</a:t>
            </a:r>
            <a:endParaRPr lang="en-US" sz="2400" dirty="0">
              <a:solidFill>
                <a:srgbClr val="008000"/>
              </a:solidFill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69353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41" y="321993"/>
            <a:ext cx="876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Concept Development (30 min.)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38" y="766723"/>
            <a:ext cx="8940800" cy="2668438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895224"/>
              </p:ext>
            </p:extLst>
          </p:nvPr>
        </p:nvGraphicFramePr>
        <p:xfrm>
          <a:off x="3853761" y="2226087"/>
          <a:ext cx="368418" cy="230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3" name="Equation" r:id="rId4" imgW="279400" imgH="165100" progId="Equation.3">
                  <p:embed/>
                </p:oleObj>
              </mc:Choice>
              <mc:Fallback>
                <p:oleObj name="Equation" r:id="rId4" imgW="2794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53761" y="2226087"/>
                        <a:ext cx="368418" cy="230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3840118" y="2378862"/>
            <a:ext cx="764121" cy="3407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9474" y="4103850"/>
            <a:ext cx="8624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pple Casual"/>
                <a:cs typeface="Apple Casual"/>
              </a:rPr>
              <a:t>1 hundred    10 =</a:t>
            </a:r>
            <a:endParaRPr lang="en-US" sz="2400" dirty="0">
              <a:solidFill>
                <a:srgbClr val="FF0000"/>
              </a:solidFill>
              <a:latin typeface="Apple Casual"/>
              <a:cs typeface="Apple Casual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021722"/>
              </p:ext>
            </p:extLst>
          </p:nvPr>
        </p:nvGraphicFramePr>
        <p:xfrm>
          <a:off x="2198022" y="4121015"/>
          <a:ext cx="419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4" name="Equation" r:id="rId6" imgW="127000" imgH="127000" progId="Equation.3">
                  <p:embed/>
                </p:oleObj>
              </mc:Choice>
              <mc:Fallback>
                <p:oleObj name="Equation" r:id="rId6" imgW="1270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98022" y="4121015"/>
                        <a:ext cx="4191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76718" y="2396475"/>
            <a:ext cx="471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Apple Casual"/>
                <a:cs typeface="Apple Casual"/>
              </a:rPr>
              <a:t>1</a:t>
            </a:r>
            <a:endParaRPr lang="en-US" sz="3600" dirty="0">
              <a:solidFill>
                <a:srgbClr val="008000"/>
              </a:solidFill>
              <a:latin typeface="Apple Casual"/>
              <a:cs typeface="Apple Casu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21951" y="1902921"/>
            <a:ext cx="471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Apple Casual"/>
                <a:cs typeface="Apple Casual"/>
              </a:rPr>
              <a:t>1</a:t>
            </a:r>
            <a:endParaRPr lang="en-US" sz="3600" dirty="0">
              <a:solidFill>
                <a:srgbClr val="008000"/>
              </a:solidFill>
              <a:latin typeface="Apple Casual"/>
              <a:cs typeface="Apple Casu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90070" y="4091133"/>
            <a:ext cx="924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pple Casual"/>
                <a:cs typeface="Apple Casual"/>
              </a:rPr>
              <a:t>1 </a:t>
            </a:r>
            <a:r>
              <a:rPr lang="en-US" sz="2400" dirty="0" smtClean="0">
                <a:solidFill>
                  <a:srgbClr val="FF0000"/>
                </a:solidFill>
                <a:latin typeface="Apple Casual"/>
                <a:cs typeface="Apple Casual"/>
              </a:rPr>
              <a:t>ten</a:t>
            </a:r>
            <a:endParaRPr lang="en-US" sz="2400" dirty="0">
              <a:solidFill>
                <a:srgbClr val="FF0000"/>
              </a:solidFill>
              <a:latin typeface="Apple Casual"/>
              <a:cs typeface="Apple Casu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0835" y="5040171"/>
            <a:ext cx="776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Apple Casual"/>
                <a:cs typeface="Apple Casual"/>
              </a:rPr>
              <a:t>1 </a:t>
            </a:r>
            <a:r>
              <a:rPr lang="en-US" sz="2400" dirty="0" smtClean="0">
                <a:solidFill>
                  <a:srgbClr val="008000"/>
                </a:solidFill>
                <a:latin typeface="Apple Casual"/>
                <a:cs typeface="Apple Casual"/>
              </a:rPr>
              <a:t>ten </a:t>
            </a:r>
            <a:r>
              <a:rPr lang="en-US" sz="2400" dirty="0">
                <a:solidFill>
                  <a:srgbClr val="008000"/>
                </a:solidFill>
                <a:latin typeface="Apple Casual"/>
                <a:cs typeface="Apple Casual"/>
              </a:rPr>
              <a:t>is 1/10 as large as 1 </a:t>
            </a:r>
            <a:r>
              <a:rPr lang="en-US" sz="2400" dirty="0" smtClean="0">
                <a:solidFill>
                  <a:srgbClr val="008000"/>
                </a:solidFill>
                <a:latin typeface="Apple Casual"/>
                <a:cs typeface="Apple Casual"/>
              </a:rPr>
              <a:t>hundred</a:t>
            </a:r>
            <a:endParaRPr lang="en-US" sz="2400" dirty="0">
              <a:solidFill>
                <a:srgbClr val="008000"/>
              </a:solidFill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146146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41" y="321993"/>
            <a:ext cx="876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Concept Development (30 min.)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38" y="766723"/>
            <a:ext cx="8940800" cy="2668438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939859"/>
              </p:ext>
            </p:extLst>
          </p:nvPr>
        </p:nvGraphicFramePr>
        <p:xfrm>
          <a:off x="4839867" y="2226087"/>
          <a:ext cx="368418" cy="230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1" name="Equation" r:id="rId4" imgW="279400" imgH="165100" progId="Equation.3">
                  <p:embed/>
                </p:oleObj>
              </mc:Choice>
              <mc:Fallback>
                <p:oleObj name="Equation" r:id="rId4" imgW="2794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39867" y="2226087"/>
                        <a:ext cx="368418" cy="230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4826224" y="2378862"/>
            <a:ext cx="764121" cy="3407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9474" y="4103850"/>
            <a:ext cx="8624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pple Casual"/>
                <a:cs typeface="Apple Casual"/>
              </a:rPr>
              <a:t>1 ten    10 = </a:t>
            </a:r>
            <a:endParaRPr lang="en-US" sz="2400" dirty="0">
              <a:solidFill>
                <a:srgbClr val="FF0000"/>
              </a:solidFill>
              <a:latin typeface="Apple Casual"/>
              <a:cs typeface="Apple Casual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167828"/>
              </p:ext>
            </p:extLst>
          </p:nvPr>
        </p:nvGraphicFramePr>
        <p:xfrm>
          <a:off x="1421080" y="4121015"/>
          <a:ext cx="419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2" name="Equation" r:id="rId6" imgW="127000" imgH="127000" progId="Equation.3">
                  <p:embed/>
                </p:oleObj>
              </mc:Choice>
              <mc:Fallback>
                <p:oleObj name="Equation" r:id="rId6" imgW="1270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21080" y="4121015"/>
                        <a:ext cx="4191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462824" y="2396475"/>
            <a:ext cx="471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Apple Casual"/>
                <a:cs typeface="Apple Casual"/>
              </a:rPr>
              <a:t>1</a:t>
            </a:r>
            <a:endParaRPr lang="en-US" sz="3600" dirty="0">
              <a:solidFill>
                <a:srgbClr val="008000"/>
              </a:solidFill>
              <a:latin typeface="Apple Casual"/>
              <a:cs typeface="Apple Casu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08057" y="1902921"/>
            <a:ext cx="471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Apple Casual"/>
                <a:cs typeface="Apple Casual"/>
              </a:rPr>
              <a:t>1</a:t>
            </a:r>
            <a:endParaRPr lang="en-US" sz="3600" dirty="0">
              <a:solidFill>
                <a:srgbClr val="008000"/>
              </a:solidFill>
              <a:latin typeface="Apple Casual"/>
              <a:cs typeface="Apple Casu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74371" y="4088384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pple Casual"/>
                <a:cs typeface="Apple Casual"/>
              </a:rPr>
              <a:t>1 </a:t>
            </a:r>
            <a:r>
              <a:rPr lang="en-US" sz="2400" dirty="0" smtClean="0">
                <a:solidFill>
                  <a:srgbClr val="FF0000"/>
                </a:solidFill>
                <a:latin typeface="Apple Casual"/>
                <a:cs typeface="Apple Casual"/>
              </a:rPr>
              <a:t>one</a:t>
            </a:r>
            <a:endParaRPr lang="en-US" sz="2400" dirty="0">
              <a:solidFill>
                <a:srgbClr val="FF0000"/>
              </a:solidFill>
              <a:latin typeface="Apple Casual"/>
              <a:cs typeface="Apple Casu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0835" y="5040171"/>
            <a:ext cx="776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Apple Casual"/>
                <a:cs typeface="Apple Casual"/>
              </a:rPr>
              <a:t>1 </a:t>
            </a:r>
            <a:r>
              <a:rPr lang="en-US" sz="2400" dirty="0" smtClean="0">
                <a:solidFill>
                  <a:srgbClr val="008000"/>
                </a:solidFill>
                <a:latin typeface="Apple Casual"/>
                <a:cs typeface="Apple Casual"/>
              </a:rPr>
              <a:t>one </a:t>
            </a:r>
            <a:r>
              <a:rPr lang="en-US" sz="2400" dirty="0">
                <a:solidFill>
                  <a:srgbClr val="008000"/>
                </a:solidFill>
                <a:latin typeface="Apple Casual"/>
                <a:cs typeface="Apple Casual"/>
              </a:rPr>
              <a:t>is 1/10 as large as 1 </a:t>
            </a:r>
            <a:r>
              <a:rPr lang="en-US" sz="2400" dirty="0" smtClean="0">
                <a:solidFill>
                  <a:srgbClr val="008000"/>
                </a:solidFill>
                <a:latin typeface="Apple Casual"/>
                <a:cs typeface="Apple Casual"/>
              </a:rPr>
              <a:t>ten</a:t>
            </a:r>
            <a:endParaRPr lang="en-US" sz="2400" dirty="0">
              <a:solidFill>
                <a:srgbClr val="008000"/>
              </a:solidFill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123597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41" y="321993"/>
            <a:ext cx="876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Concept Development (30 min.)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38" y="766723"/>
            <a:ext cx="8940800" cy="2668438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148059"/>
              </p:ext>
            </p:extLst>
          </p:nvPr>
        </p:nvGraphicFramePr>
        <p:xfrm>
          <a:off x="5751268" y="2226087"/>
          <a:ext cx="368418" cy="230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3" name="Equation" r:id="rId4" imgW="279400" imgH="165100" progId="Equation.3">
                  <p:embed/>
                </p:oleObj>
              </mc:Choice>
              <mc:Fallback>
                <p:oleObj name="Equation" r:id="rId4" imgW="2794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51268" y="2226087"/>
                        <a:ext cx="368418" cy="230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5737625" y="2378862"/>
            <a:ext cx="764121" cy="3407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9474" y="4103850"/>
            <a:ext cx="8624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pple Casual"/>
                <a:cs typeface="Apple Casual"/>
              </a:rPr>
              <a:t>1 one    10 = </a:t>
            </a:r>
            <a:endParaRPr lang="en-US" sz="2400" dirty="0">
              <a:solidFill>
                <a:srgbClr val="FF0000"/>
              </a:solidFill>
              <a:latin typeface="Apple Casual"/>
              <a:cs typeface="Apple Casual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497360"/>
              </p:ext>
            </p:extLst>
          </p:nvPr>
        </p:nvGraphicFramePr>
        <p:xfrm>
          <a:off x="1421080" y="4121015"/>
          <a:ext cx="419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4" name="Equation" r:id="rId6" imgW="127000" imgH="127000" progId="Equation.3">
                  <p:embed/>
                </p:oleObj>
              </mc:Choice>
              <mc:Fallback>
                <p:oleObj name="Equation" r:id="rId6" imgW="1270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21080" y="4121015"/>
                        <a:ext cx="4191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374225" y="2396475"/>
            <a:ext cx="471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Apple Casual"/>
                <a:cs typeface="Apple Casual"/>
              </a:rPr>
              <a:t>1</a:t>
            </a:r>
            <a:endParaRPr lang="en-US" sz="3600" dirty="0">
              <a:solidFill>
                <a:srgbClr val="008000"/>
              </a:solidFill>
              <a:latin typeface="Apple Casual"/>
              <a:cs typeface="Apple Casu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9458" y="1902921"/>
            <a:ext cx="471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Apple Casual"/>
                <a:cs typeface="Apple Casual"/>
              </a:rPr>
              <a:t>1</a:t>
            </a:r>
            <a:endParaRPr lang="en-US" sz="3600" dirty="0">
              <a:solidFill>
                <a:srgbClr val="008000"/>
              </a:solidFill>
              <a:latin typeface="Apple Casual"/>
              <a:cs typeface="Apple Casu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4489" y="4088384"/>
            <a:ext cx="1213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pple Casual"/>
                <a:cs typeface="Apple Casual"/>
              </a:rPr>
              <a:t>1 </a:t>
            </a:r>
            <a:r>
              <a:rPr lang="en-US" sz="2400" dirty="0" smtClean="0">
                <a:solidFill>
                  <a:srgbClr val="FF0000"/>
                </a:solidFill>
                <a:latin typeface="Apple Casual"/>
                <a:cs typeface="Apple Casual"/>
              </a:rPr>
              <a:t>tenth</a:t>
            </a:r>
            <a:endParaRPr lang="en-US" sz="2400" dirty="0">
              <a:solidFill>
                <a:srgbClr val="FF0000"/>
              </a:solidFill>
              <a:latin typeface="Apple Casual"/>
              <a:cs typeface="Apple Casu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0835" y="5040171"/>
            <a:ext cx="776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Apple Casual"/>
                <a:cs typeface="Apple Casual"/>
              </a:rPr>
              <a:t>1 </a:t>
            </a:r>
            <a:r>
              <a:rPr lang="en-US" sz="2400" dirty="0" smtClean="0">
                <a:solidFill>
                  <a:srgbClr val="008000"/>
                </a:solidFill>
                <a:latin typeface="Apple Casual"/>
                <a:cs typeface="Apple Casual"/>
              </a:rPr>
              <a:t>tenth </a:t>
            </a:r>
            <a:r>
              <a:rPr lang="en-US" sz="2400" dirty="0">
                <a:solidFill>
                  <a:srgbClr val="008000"/>
                </a:solidFill>
                <a:latin typeface="Apple Casual"/>
                <a:cs typeface="Apple Casual"/>
              </a:rPr>
              <a:t>is 1/10 as large as 1 </a:t>
            </a:r>
            <a:r>
              <a:rPr lang="en-US" sz="2400" dirty="0" smtClean="0">
                <a:solidFill>
                  <a:srgbClr val="008000"/>
                </a:solidFill>
                <a:latin typeface="Apple Casual"/>
                <a:cs typeface="Apple Casual"/>
              </a:rPr>
              <a:t>one</a:t>
            </a:r>
            <a:endParaRPr lang="en-US" sz="2400" dirty="0">
              <a:solidFill>
                <a:srgbClr val="008000"/>
              </a:solidFill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422716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41" y="321993"/>
            <a:ext cx="876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Concept Development (30 min.)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38" y="766723"/>
            <a:ext cx="8940800" cy="2668438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564089"/>
              </p:ext>
            </p:extLst>
          </p:nvPr>
        </p:nvGraphicFramePr>
        <p:xfrm>
          <a:off x="6782197" y="2226087"/>
          <a:ext cx="368418" cy="230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5" name="Equation" r:id="rId4" imgW="279400" imgH="165100" progId="Equation.3">
                  <p:embed/>
                </p:oleObj>
              </mc:Choice>
              <mc:Fallback>
                <p:oleObj name="Equation" r:id="rId4" imgW="2794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82197" y="2226087"/>
                        <a:ext cx="368418" cy="230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6768554" y="2378862"/>
            <a:ext cx="764121" cy="3407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9474" y="4103850"/>
            <a:ext cx="8624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pple Casual"/>
                <a:cs typeface="Apple Casual"/>
              </a:rPr>
              <a:t>1 tenth    10 = </a:t>
            </a:r>
            <a:endParaRPr lang="en-US" sz="2400" dirty="0">
              <a:solidFill>
                <a:srgbClr val="FF0000"/>
              </a:solidFill>
              <a:latin typeface="Apple Casual"/>
              <a:cs typeface="Apple Casual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762028"/>
              </p:ext>
            </p:extLst>
          </p:nvPr>
        </p:nvGraphicFramePr>
        <p:xfrm>
          <a:off x="1767142" y="4121015"/>
          <a:ext cx="419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6" name="Equation" r:id="rId6" imgW="127000" imgH="127000" progId="Equation.3">
                  <p:embed/>
                </p:oleObj>
              </mc:Choice>
              <mc:Fallback>
                <p:oleObj name="Equation" r:id="rId6" imgW="1270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67142" y="4121015"/>
                        <a:ext cx="4191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405154" y="2396475"/>
            <a:ext cx="471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Apple Casual"/>
                <a:cs typeface="Apple Casual"/>
              </a:rPr>
              <a:t>1</a:t>
            </a:r>
            <a:endParaRPr lang="en-US" sz="3600" dirty="0">
              <a:solidFill>
                <a:srgbClr val="008000"/>
              </a:solidFill>
              <a:latin typeface="Apple Casual"/>
              <a:cs typeface="Apple Casu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50387" y="1902921"/>
            <a:ext cx="471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Apple Casual"/>
                <a:cs typeface="Apple Casual"/>
              </a:rPr>
              <a:t>1</a:t>
            </a:r>
            <a:endParaRPr lang="en-US" sz="3600" dirty="0">
              <a:solidFill>
                <a:srgbClr val="008000"/>
              </a:solidFill>
              <a:latin typeface="Apple Casual"/>
              <a:cs typeface="Apple Casu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7664" y="4073443"/>
            <a:ext cx="1853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pple Casual"/>
                <a:cs typeface="Apple Casual"/>
              </a:rPr>
              <a:t>1 </a:t>
            </a:r>
            <a:r>
              <a:rPr lang="en-US" sz="2400" dirty="0" smtClean="0">
                <a:solidFill>
                  <a:srgbClr val="FF0000"/>
                </a:solidFill>
                <a:latin typeface="Apple Casual"/>
                <a:cs typeface="Apple Casual"/>
              </a:rPr>
              <a:t>hundredth</a:t>
            </a:r>
            <a:endParaRPr lang="en-US" sz="2400" dirty="0">
              <a:solidFill>
                <a:srgbClr val="FF0000"/>
              </a:solidFill>
              <a:latin typeface="Apple Casual"/>
              <a:cs typeface="Apple Casu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0835" y="5040171"/>
            <a:ext cx="776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Apple Casual"/>
                <a:cs typeface="Apple Casual"/>
              </a:rPr>
              <a:t>1 </a:t>
            </a:r>
            <a:r>
              <a:rPr lang="en-US" sz="2400" dirty="0" smtClean="0">
                <a:solidFill>
                  <a:srgbClr val="008000"/>
                </a:solidFill>
                <a:latin typeface="Apple Casual"/>
                <a:cs typeface="Apple Casual"/>
              </a:rPr>
              <a:t>hundredth </a:t>
            </a:r>
            <a:r>
              <a:rPr lang="en-US" sz="2400" dirty="0">
                <a:solidFill>
                  <a:srgbClr val="008000"/>
                </a:solidFill>
                <a:latin typeface="Apple Casual"/>
                <a:cs typeface="Apple Casual"/>
              </a:rPr>
              <a:t>is 1/10 as large as 1 </a:t>
            </a:r>
            <a:r>
              <a:rPr lang="en-US" sz="2400" dirty="0" smtClean="0">
                <a:solidFill>
                  <a:srgbClr val="008000"/>
                </a:solidFill>
                <a:latin typeface="Apple Casual"/>
                <a:cs typeface="Apple Casual"/>
              </a:rPr>
              <a:t>tenth</a:t>
            </a:r>
            <a:endParaRPr lang="en-US" sz="2400" dirty="0">
              <a:solidFill>
                <a:srgbClr val="008000"/>
              </a:solidFill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287980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41" y="321993"/>
            <a:ext cx="876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Concept Development (30 min.)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38" y="766723"/>
            <a:ext cx="8940800" cy="2668438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6" name="TextBox 15"/>
          <p:cNvSpPr txBox="1"/>
          <p:nvPr/>
        </p:nvSpPr>
        <p:spPr>
          <a:xfrm>
            <a:off x="196741" y="3688351"/>
            <a:ext cx="8624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pple Casual"/>
                <a:cs typeface="Apple Casual"/>
              </a:rPr>
              <a:t>What patterns do you notice in the way the units are named in our place value system?</a:t>
            </a:r>
            <a:endParaRPr lang="en-US" sz="2400" dirty="0">
              <a:latin typeface="Apple Casual"/>
              <a:cs typeface="Apple Casu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0835" y="4681582"/>
            <a:ext cx="42311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Apple Casual"/>
                <a:cs typeface="Apple Casual"/>
              </a:rPr>
              <a:t>The ones place is the middle.  </a:t>
            </a:r>
            <a:endParaRPr lang="en-US" sz="2000" dirty="0">
              <a:solidFill>
                <a:srgbClr val="008000"/>
              </a:solidFill>
              <a:latin typeface="Apple Casual"/>
              <a:cs typeface="Apple Casu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19059" y="1060824"/>
            <a:ext cx="791882" cy="535747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urved Connector 8"/>
          <p:cNvCxnSpPr/>
          <p:nvPr/>
        </p:nvCxnSpPr>
        <p:spPr>
          <a:xfrm rot="10800000" flipV="1">
            <a:off x="4840942" y="1060823"/>
            <a:ext cx="642471" cy="224117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>
            <a:off x="5856941" y="1060824"/>
            <a:ext cx="821765" cy="224116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10800000" flipV="1">
            <a:off x="4093882" y="1213222"/>
            <a:ext cx="1541932" cy="224117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>
            <a:off x="6009341" y="1213224"/>
            <a:ext cx="1476188" cy="224115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40835" y="5182112"/>
            <a:ext cx="37530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Apple Casual"/>
                <a:cs typeface="Apple Casual"/>
              </a:rPr>
              <a:t>There are tens on the </a:t>
            </a:r>
            <a:r>
              <a:rPr lang="en-US" sz="2000" dirty="0" smtClean="0">
                <a:solidFill>
                  <a:srgbClr val="008000"/>
                </a:solidFill>
                <a:latin typeface="Apple Casual"/>
                <a:cs typeface="Apple Casual"/>
              </a:rPr>
              <a:t>left  </a:t>
            </a:r>
            <a:endParaRPr lang="en-US" sz="2000" dirty="0">
              <a:solidFill>
                <a:srgbClr val="008000"/>
              </a:solidFill>
              <a:latin typeface="Apple Casual"/>
              <a:cs typeface="Apple Casu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8353" y="5836083"/>
            <a:ext cx="39540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Apple Casual"/>
                <a:cs typeface="Apple Casual"/>
              </a:rPr>
              <a:t>There are </a:t>
            </a:r>
            <a:r>
              <a:rPr lang="en-US" sz="2000" dirty="0" smtClean="0">
                <a:solidFill>
                  <a:srgbClr val="008000"/>
                </a:solidFill>
                <a:latin typeface="Apple Casual"/>
                <a:cs typeface="Apple Casual"/>
              </a:rPr>
              <a:t>hundreds </a:t>
            </a:r>
            <a:r>
              <a:rPr lang="en-US" sz="2000" dirty="0">
                <a:solidFill>
                  <a:srgbClr val="008000"/>
                </a:solidFill>
                <a:latin typeface="Apple Casual"/>
                <a:cs typeface="Apple Casual"/>
              </a:rPr>
              <a:t>on </a:t>
            </a:r>
            <a:r>
              <a:rPr lang="en-US" sz="2000" dirty="0" smtClean="0">
                <a:solidFill>
                  <a:srgbClr val="008000"/>
                </a:solidFill>
                <a:latin typeface="Apple Casual"/>
                <a:cs typeface="Apple Casual"/>
              </a:rPr>
              <a:t>the left</a:t>
            </a:r>
            <a:endParaRPr lang="en-US" sz="2000" dirty="0">
              <a:solidFill>
                <a:srgbClr val="008000"/>
              </a:solidFill>
              <a:latin typeface="Apple Casual"/>
              <a:cs typeface="Apple Casu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85946" y="4700236"/>
            <a:ext cx="5258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E8EB00"/>
                </a:solidFill>
                <a:latin typeface="Apple Casual"/>
                <a:cs typeface="Apple Casual"/>
              </a:rPr>
              <a:t>Highlight the ones place with your yellow highlighter.</a:t>
            </a:r>
            <a:endParaRPr lang="en-US" sz="1600" dirty="0">
              <a:solidFill>
                <a:srgbClr val="E8EB00"/>
              </a:solidFill>
              <a:latin typeface="Apple Casual"/>
              <a:cs typeface="Apple Casu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19715" y="5182112"/>
            <a:ext cx="30518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Apple Casual"/>
                <a:cs typeface="Apple Casual"/>
              </a:rPr>
              <a:t>and </a:t>
            </a:r>
            <a:r>
              <a:rPr lang="en-US" sz="2000" dirty="0">
                <a:solidFill>
                  <a:srgbClr val="008000"/>
                </a:solidFill>
                <a:latin typeface="Apple Casual"/>
                <a:cs typeface="Apple Casual"/>
              </a:rPr>
              <a:t>tenths on the </a:t>
            </a:r>
            <a:r>
              <a:rPr lang="en-US" sz="2000" dirty="0" smtClean="0">
                <a:solidFill>
                  <a:srgbClr val="008000"/>
                </a:solidFill>
                <a:latin typeface="Apple Casual"/>
                <a:cs typeface="Apple Casual"/>
              </a:rPr>
              <a:t>right.  </a:t>
            </a:r>
            <a:endParaRPr lang="en-US" sz="2000" dirty="0">
              <a:solidFill>
                <a:srgbClr val="008000"/>
              </a:solidFill>
              <a:latin typeface="Apple Casual"/>
              <a:cs typeface="Apple Casu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26646" y="5831133"/>
            <a:ext cx="3801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Apple Casual"/>
                <a:cs typeface="Apple Casual"/>
              </a:rPr>
              <a:t>and </a:t>
            </a:r>
            <a:r>
              <a:rPr lang="en-US" sz="2000" dirty="0">
                <a:solidFill>
                  <a:srgbClr val="008000"/>
                </a:solidFill>
                <a:latin typeface="Apple Casual"/>
                <a:cs typeface="Apple Casual"/>
              </a:rPr>
              <a:t>hundredths on the right.</a:t>
            </a:r>
          </a:p>
        </p:txBody>
      </p:sp>
    </p:spTree>
    <p:extLst>
      <p:ext uri="{BB962C8B-B14F-4D97-AF65-F5344CB8AC3E}">
        <p14:creationId xmlns:p14="http://schemas.microsoft.com/office/powerpoint/2010/main" val="72169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  <p:bldP spid="23" grpId="0"/>
      <p:bldP spid="24" grpId="0"/>
      <p:bldP spid="13" grpId="0"/>
      <p:bldP spid="14" grpId="0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41" y="321993"/>
            <a:ext cx="876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Concept Development (30 min.)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38" y="766723"/>
            <a:ext cx="8940800" cy="2668438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6" name="TextBox 15"/>
          <p:cNvSpPr txBox="1"/>
          <p:nvPr/>
        </p:nvSpPr>
        <p:spPr>
          <a:xfrm>
            <a:off x="196741" y="3688351"/>
            <a:ext cx="86245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pple Casual"/>
                <a:cs typeface="Apple Casual"/>
              </a:rPr>
              <a:t>Using this pattern, can you predict what the name of the unit that is to the right of the hundredths place will be?  Hint- it is 1/10 as large as hundredths.</a:t>
            </a:r>
          </a:p>
          <a:p>
            <a:endParaRPr lang="en-US" sz="2400" dirty="0">
              <a:latin typeface="Apple Casual"/>
              <a:cs typeface="Apple Casual"/>
            </a:endParaRPr>
          </a:p>
          <a:p>
            <a:r>
              <a:rPr lang="en-US" sz="2400" dirty="0" smtClean="0">
                <a:latin typeface="Apple Casual"/>
                <a:cs typeface="Apple Casual"/>
              </a:rPr>
              <a:t>Write thousandths in the appropriate place on your chart</a:t>
            </a:r>
            <a:endParaRPr lang="en-US" sz="2400" dirty="0">
              <a:latin typeface="Apple Casual"/>
              <a:cs typeface="Apple Casu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19059" y="1060824"/>
            <a:ext cx="791882" cy="535747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urved Connector 8"/>
          <p:cNvCxnSpPr/>
          <p:nvPr/>
        </p:nvCxnSpPr>
        <p:spPr>
          <a:xfrm rot="10800000" flipV="1">
            <a:off x="4840942" y="1060823"/>
            <a:ext cx="642471" cy="224117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>
            <a:off x="5856941" y="1060824"/>
            <a:ext cx="821765" cy="224116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10800000" flipV="1">
            <a:off x="4093882" y="1213222"/>
            <a:ext cx="1541932" cy="224117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>
            <a:off x="6009341" y="1213224"/>
            <a:ext cx="1476188" cy="224115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972441" y="1115965"/>
            <a:ext cx="9412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Thousandths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61102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41" y="321993"/>
            <a:ext cx="876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Concept Development (30 min.)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38" y="783658"/>
            <a:ext cx="8940800" cy="2668438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6" name="TextBox 15"/>
          <p:cNvSpPr txBox="1"/>
          <p:nvPr/>
        </p:nvSpPr>
        <p:spPr>
          <a:xfrm>
            <a:off x="196741" y="3688351"/>
            <a:ext cx="86245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pple Casual"/>
                <a:cs typeface="Apple Casual"/>
              </a:rPr>
              <a:t>Thinking about the pattern that we’ve seen with other adjacent places, talk with your partner and predict how we might show 1 hundredth using thousandths disks on your chart.</a:t>
            </a:r>
          </a:p>
          <a:p>
            <a:r>
              <a:rPr lang="en-US" sz="2400" dirty="0" smtClean="0">
                <a:latin typeface="Apple Casual"/>
                <a:cs typeface="Apple Casual"/>
              </a:rPr>
              <a:t>1 hundredth= ___ thousandths</a:t>
            </a:r>
            <a:endParaRPr lang="en-US" sz="2400" dirty="0">
              <a:latin typeface="Apple Casual"/>
              <a:cs typeface="Apple Casu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19059" y="1060824"/>
            <a:ext cx="791882" cy="562523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972441" y="1115965"/>
            <a:ext cx="9412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Thousandths</a:t>
            </a:r>
            <a:endParaRPr lang="en-US" sz="1100" b="1" dirty="0"/>
          </a:p>
        </p:txBody>
      </p:sp>
      <p:sp>
        <p:nvSpPr>
          <p:cNvPr id="13" name="Oval 12"/>
          <p:cNvSpPr/>
          <p:nvPr/>
        </p:nvSpPr>
        <p:spPr>
          <a:xfrm>
            <a:off x="8005639" y="1637682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179454" y="1637682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370374" y="1637682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158039" y="1790082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331854" y="1790082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522774" y="1790082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310439" y="1942482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484254" y="1942482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675174" y="1942482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556641" y="1637682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31681" y="5074241"/>
            <a:ext cx="554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asual"/>
                <a:cs typeface="Apple Casual"/>
              </a:rPr>
              <a:t>10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84240" y="1639020"/>
            <a:ext cx="644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pple Casual"/>
                <a:cs typeface="Apple Casual"/>
              </a:rPr>
              <a:t>1 </a:t>
            </a:r>
            <a:r>
              <a:rPr lang="en-US" dirty="0" smtClean="0">
                <a:latin typeface="Apple Casual"/>
                <a:cs typeface="Apple Casual"/>
              </a:rPr>
              <a:t> 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336641" y="1623347"/>
            <a:ext cx="307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pple Casual"/>
                <a:cs typeface="Apple Casual"/>
              </a:rPr>
              <a:t>=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76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" grpId="0"/>
      <p:bldP spid="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41" y="321993"/>
            <a:ext cx="87639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Apple Casual"/>
                <a:cs typeface="Apple Casual"/>
              </a:rPr>
              <a:t>Fluency Practice (12 minutes) </a:t>
            </a:r>
            <a:endParaRPr lang="en-US" sz="4000" dirty="0">
              <a:latin typeface="Apple Casual"/>
              <a:cs typeface="Apple Casual"/>
            </a:endParaRPr>
          </a:p>
          <a:p>
            <a:pPr algn="ctr"/>
            <a:endParaRPr lang="en-US" sz="4000" dirty="0">
              <a:latin typeface="Apple Casual"/>
              <a:cs typeface="Apple Casual"/>
            </a:endParaRPr>
          </a:p>
          <a:p>
            <a:endParaRPr lang="en-US" sz="4000" i="1" dirty="0" smtClean="0">
              <a:latin typeface="Apple Casual"/>
              <a:cs typeface="Apple Casual"/>
            </a:endParaRPr>
          </a:p>
          <a:p>
            <a:r>
              <a:rPr lang="en-US" sz="4000" i="1" dirty="0" smtClean="0">
                <a:solidFill>
                  <a:srgbClr val="FF0000"/>
                </a:solidFill>
                <a:latin typeface="Apple Casual"/>
                <a:cs typeface="Apple Casual"/>
              </a:rPr>
              <a:t>Fluent</a:t>
            </a:r>
            <a:r>
              <a:rPr lang="en-US" sz="4000" dirty="0" smtClean="0">
                <a:solidFill>
                  <a:srgbClr val="FF0000"/>
                </a:solidFill>
                <a:latin typeface="Apple Casual"/>
                <a:cs typeface="Apple Casual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Apple Casual"/>
                <a:cs typeface="Apple Casual"/>
              </a:rPr>
              <a:t>means “fast and accurate.” </a:t>
            </a:r>
            <a:endParaRPr lang="en-US" sz="4000" dirty="0" smtClean="0">
              <a:solidFill>
                <a:srgbClr val="FF0000"/>
              </a:solidFill>
              <a:latin typeface="Apple Casual"/>
              <a:cs typeface="Apple Casual"/>
            </a:endParaRPr>
          </a:p>
          <a:p>
            <a:endParaRPr lang="en-US" sz="4000" dirty="0" smtClean="0">
              <a:latin typeface="Apple Casual"/>
              <a:cs typeface="Apple Casual"/>
            </a:endParaRPr>
          </a:p>
          <a:p>
            <a:r>
              <a:rPr lang="en-US" sz="4000" dirty="0" smtClean="0">
                <a:latin typeface="Apple Casual"/>
                <a:cs typeface="Apple Casual"/>
              </a:rPr>
              <a:t>When </a:t>
            </a:r>
            <a:r>
              <a:rPr lang="en-US" sz="4000" dirty="0">
                <a:latin typeface="Apple Casual"/>
                <a:cs typeface="Apple Casual"/>
              </a:rPr>
              <a:t>you’re fluent, you flow. Fluent isn’t halting, stumbling, or reversing oneself. </a:t>
            </a:r>
          </a:p>
        </p:txBody>
      </p:sp>
    </p:spTree>
    <p:extLst>
      <p:ext uri="{BB962C8B-B14F-4D97-AF65-F5344CB8AC3E}">
        <p14:creationId xmlns:p14="http://schemas.microsoft.com/office/powerpoint/2010/main" val="175221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41" y="321993"/>
            <a:ext cx="876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Concept Development (30 min.)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38" y="783658"/>
            <a:ext cx="8940800" cy="2668438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6" name="TextBox 15"/>
          <p:cNvSpPr txBox="1"/>
          <p:nvPr/>
        </p:nvSpPr>
        <p:spPr>
          <a:xfrm>
            <a:off x="196741" y="3688351"/>
            <a:ext cx="8624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pple Casual"/>
                <a:cs typeface="Apple Casual"/>
              </a:rPr>
              <a:t>1 hundredth     =</a:t>
            </a:r>
            <a:endParaRPr lang="en-US" sz="2400" dirty="0">
              <a:latin typeface="Apple Casual"/>
              <a:cs typeface="Apple Casu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19059" y="1060824"/>
            <a:ext cx="791882" cy="518931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972441" y="1115965"/>
            <a:ext cx="9412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Thousandths</a:t>
            </a:r>
            <a:endParaRPr lang="en-US" sz="1100" b="1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026632"/>
              </p:ext>
            </p:extLst>
          </p:nvPr>
        </p:nvGraphicFramePr>
        <p:xfrm>
          <a:off x="1995447" y="3688351"/>
          <a:ext cx="672468" cy="421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3" name="Equation" r:id="rId4" imgW="279400" imgH="165100" progId="Equation.3">
                  <p:embed/>
                </p:oleObj>
              </mc:Choice>
              <mc:Fallback>
                <p:oleObj name="Equation" r:id="rId4" imgW="2794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5447" y="3688351"/>
                        <a:ext cx="672468" cy="421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003731" y="3647662"/>
            <a:ext cx="2121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pple Casual"/>
                <a:cs typeface="Apple Casual"/>
              </a:rPr>
              <a:t>1 thousandths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341240"/>
              </p:ext>
            </p:extLst>
          </p:nvPr>
        </p:nvGraphicFramePr>
        <p:xfrm>
          <a:off x="7604023" y="1902921"/>
          <a:ext cx="368418" cy="230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4" name="Equation" r:id="rId6" imgW="279400" imgH="165100" progId="Equation.3">
                  <p:embed/>
                </p:oleObj>
              </mc:Choice>
              <mc:Fallback>
                <p:oleObj name="Equation" r:id="rId6" imgW="2794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04023" y="1902921"/>
                        <a:ext cx="368418" cy="230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/>
          <p:nvPr/>
        </p:nvCxnSpPr>
        <p:spPr>
          <a:xfrm>
            <a:off x="7590380" y="2055696"/>
            <a:ext cx="764121" cy="3407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226980" y="2073309"/>
            <a:ext cx="471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Apple Casual"/>
                <a:cs typeface="Apple Casual"/>
              </a:rPr>
              <a:t>1</a:t>
            </a:r>
            <a:endParaRPr lang="en-US" sz="3600" dirty="0">
              <a:solidFill>
                <a:srgbClr val="008000"/>
              </a:solidFill>
              <a:latin typeface="Apple Casual"/>
              <a:cs typeface="Apple Casu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72213" y="1579755"/>
            <a:ext cx="471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Apple Casual"/>
                <a:cs typeface="Apple Casual"/>
              </a:rPr>
              <a:t>1</a:t>
            </a:r>
            <a:endParaRPr lang="en-US" sz="3600" dirty="0">
              <a:solidFill>
                <a:srgbClr val="008000"/>
              </a:solidFill>
              <a:latin typeface="Apple Casual"/>
              <a:cs typeface="Apple Casu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498" y="4574098"/>
            <a:ext cx="58839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pple Casual"/>
                <a:cs typeface="Apple Casual"/>
              </a:rPr>
              <a:t>1 </a:t>
            </a:r>
            <a:r>
              <a:rPr lang="en-US" sz="2000" dirty="0" smtClean="0">
                <a:latin typeface="Apple Casual"/>
                <a:cs typeface="Apple Casual"/>
              </a:rPr>
              <a:t>thousandths </a:t>
            </a:r>
            <a:r>
              <a:rPr lang="en-US" sz="2000" dirty="0">
                <a:latin typeface="Apple Casual"/>
                <a:cs typeface="Apple Casual"/>
              </a:rPr>
              <a:t>is 1/10 as large as 1 </a:t>
            </a:r>
            <a:r>
              <a:rPr lang="en-US" sz="2000" dirty="0" smtClean="0">
                <a:latin typeface="Apple Casual"/>
                <a:cs typeface="Apple Casual"/>
              </a:rPr>
              <a:t>hundredths</a:t>
            </a:r>
            <a:endParaRPr lang="en-US" sz="2000" dirty="0"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328198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  <p:bldP spid="29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41" y="321993"/>
            <a:ext cx="876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Decimal Place Value (2 minutes) </a:t>
            </a:r>
            <a:endParaRPr lang="en-US" sz="2400" dirty="0"/>
          </a:p>
        </p:txBody>
      </p:sp>
      <p:pic>
        <p:nvPicPr>
          <p:cNvPr id="3" name="Picture 2" descr="place_value_chart-_millions_to_hundredths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298164" y="1371609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93929" y="1388545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22528" y="1408676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9804" y="3577489"/>
            <a:ext cx="8620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Draw number disks to represent 4 tenths on your place value chart.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40180" y="1719453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0 .  4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339804" y="4296300"/>
            <a:ext cx="8266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Work with your partner to find the value of 10 x 0.4= _____.  Show the results at the bottom of your place value chart.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874928" y="1408679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39804" y="1852706"/>
            <a:ext cx="8445608" cy="1494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871882" y="2414929"/>
            <a:ext cx="740580" cy="58824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31877" y="2614704"/>
            <a:ext cx="59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10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53228" y="2772648"/>
            <a:ext cx="418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7189393" y="4180107"/>
            <a:ext cx="418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7852913" y="921732"/>
            <a:ext cx="9412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Thousandths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31067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/>
      <p:bldP spid="13" grpId="0"/>
      <p:bldP spid="20" grpId="0" animBg="1"/>
      <p:bldP spid="16" grpId="0"/>
      <p:bldP spid="19" grpId="0"/>
      <p:bldP spid="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41" y="321993"/>
            <a:ext cx="876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Decimal Place Value (2 minutes) </a:t>
            </a:r>
            <a:endParaRPr lang="en-US" sz="2400" dirty="0"/>
          </a:p>
        </p:txBody>
      </p:sp>
      <p:pic>
        <p:nvPicPr>
          <p:cNvPr id="3" name="Picture 2" descr="place_value_chart-_millions_to_hundredths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298164" y="1371609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93929" y="1388545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22528" y="1408676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9804" y="4399254"/>
            <a:ext cx="6031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does the digit move one place to the left?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40180" y="1529542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0 .  4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339804" y="5133006"/>
            <a:ext cx="826697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008000"/>
                </a:solidFill>
              </a:rPr>
              <a:t>It is 10 times as large, it has to be bundled for the next larger unit.</a:t>
            </a:r>
            <a:endParaRPr lang="en-US" sz="2300" dirty="0">
              <a:solidFill>
                <a:srgbClr val="008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874928" y="1408679"/>
            <a:ext cx="118533" cy="10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39804" y="1643530"/>
            <a:ext cx="8445608" cy="1494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871882" y="2175873"/>
            <a:ext cx="740580" cy="58824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31877" y="2450353"/>
            <a:ext cx="59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10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53228" y="2772648"/>
            <a:ext cx="418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075928" y="3450959"/>
            <a:ext cx="305594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</a:rPr>
              <a:t>10 x </a:t>
            </a:r>
            <a:r>
              <a:rPr lang="en-US" sz="3200" dirty="0" smtClean="0">
                <a:solidFill>
                  <a:srgbClr val="008000"/>
                </a:solidFill>
              </a:rPr>
              <a:t>0.4 = 4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7867854" y="941023"/>
            <a:ext cx="9412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Thousandths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41988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41" y="321993"/>
            <a:ext cx="876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Decimal Place Value (2 minutes) </a:t>
            </a:r>
            <a:endParaRPr lang="en-US" sz="2400" dirty="0"/>
          </a:p>
        </p:txBody>
      </p:sp>
      <p:pic>
        <p:nvPicPr>
          <p:cNvPr id="3" name="Picture 2" descr="place_value_chart-_millions_to_hundredths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40180" y="1719453"/>
            <a:ext cx="1942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0 .     0   4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339804" y="4296300"/>
            <a:ext cx="8266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Work with your partner to find the value of 10 x 0.04= _____.  Show the results at the bottom of your place value chart.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89393" y="4180107"/>
            <a:ext cx="769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0.4</a:t>
            </a:r>
            <a:endParaRPr lang="en-US" sz="36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634072" y="2304972"/>
            <a:ext cx="740580" cy="58824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94067" y="2579452"/>
            <a:ext cx="59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10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640180" y="2893217"/>
            <a:ext cx="1395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0 .     </a:t>
            </a:r>
            <a:r>
              <a:rPr lang="en-US" sz="3600" dirty="0"/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68933" y="914119"/>
            <a:ext cx="9412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Thousandths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0210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18" grpId="0"/>
      <p:bldP spid="2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41" y="321993"/>
            <a:ext cx="876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Decimal Place Value (2 minutes) </a:t>
            </a:r>
            <a:endParaRPr lang="en-US" sz="2400" dirty="0"/>
          </a:p>
        </p:txBody>
      </p:sp>
      <p:pic>
        <p:nvPicPr>
          <p:cNvPr id="3" name="Picture 2" descr="place_value_chart-_millions_to_hundredths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6741" y="4319424"/>
            <a:ext cx="8266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Work with your partner to find the value of 10 x 0.004 = _____.  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2913" y="940337"/>
            <a:ext cx="9412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Thousandths</a:t>
            </a:r>
            <a:endParaRPr lang="en-US" sz="11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59540" y="4296300"/>
            <a:ext cx="153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0.04 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41" y="4932121"/>
            <a:ext cx="8266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need a volunteer to show the work on the board.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617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41" y="321993"/>
            <a:ext cx="876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Decimal Place Value (2 minutes) </a:t>
            </a:r>
            <a:endParaRPr lang="en-US" sz="2400" dirty="0"/>
          </a:p>
        </p:txBody>
      </p:sp>
      <p:pic>
        <p:nvPicPr>
          <p:cNvPr id="3" name="Picture 2" descr="place_value_chart-_millions_to_hundredths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9804" y="4296300"/>
            <a:ext cx="8266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Work with your partner to find the value of 0.03 x 10 = _____.  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2913" y="940337"/>
            <a:ext cx="9412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Thousandths</a:t>
            </a:r>
            <a:endParaRPr lang="en-US" sz="11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259540" y="4296300"/>
            <a:ext cx="153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0.3 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41" y="4932121"/>
            <a:ext cx="8266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need a volunteer to show the work on the board.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6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41" y="321993"/>
            <a:ext cx="876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Decimal Place Value (2 minutes) </a:t>
            </a:r>
            <a:endParaRPr lang="en-US" sz="2400" dirty="0"/>
          </a:p>
        </p:txBody>
      </p:sp>
      <p:pic>
        <p:nvPicPr>
          <p:cNvPr id="3" name="Picture 2" descr="place_value_chart-_millions_to_hundredths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9804" y="4296300"/>
            <a:ext cx="8266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Work with your partner to find the value of 0.003 x 100 = ____.  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2913" y="940337"/>
            <a:ext cx="9412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Thousandths</a:t>
            </a:r>
            <a:endParaRPr lang="en-US" sz="11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75095" y="4296300"/>
            <a:ext cx="153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0.3 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41" y="4932121"/>
            <a:ext cx="8266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need a volunteer to show the work on the board.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416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41" y="321993"/>
            <a:ext cx="876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Decimal Place Value (2 minutes) </a:t>
            </a:r>
            <a:endParaRPr lang="en-US" sz="2400" dirty="0"/>
          </a:p>
        </p:txBody>
      </p:sp>
      <p:pic>
        <p:nvPicPr>
          <p:cNvPr id="3" name="Picture 2" descr="place_value_chart-_millions_to_hundredths-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3704" y="4296300"/>
            <a:ext cx="5579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Work with your partner to find the value of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852913" y="940337"/>
            <a:ext cx="9412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Thousandths</a:t>
            </a:r>
            <a:endParaRPr lang="en-US" sz="11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416912"/>
              </p:ext>
            </p:extLst>
          </p:nvPr>
        </p:nvGraphicFramePr>
        <p:xfrm>
          <a:off x="6272733" y="4338118"/>
          <a:ext cx="1923731" cy="44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6" name="Equation" r:id="rId4" imgW="774700" imgH="177800" progId="Equation.3">
                  <p:embed/>
                </p:oleObj>
              </mc:Choice>
              <mc:Fallback>
                <p:oleObj name="Equation" r:id="rId4" imgW="7747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72733" y="4338118"/>
                        <a:ext cx="1923731" cy="44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09344" y="4296300"/>
            <a:ext cx="153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0.6 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41" y="4932121"/>
            <a:ext cx="8266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need a volunteer to show the work on the board.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617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41" y="321993"/>
            <a:ext cx="876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Decimal Place Value (2 minutes) </a:t>
            </a:r>
            <a:endParaRPr lang="en-US" sz="2400" dirty="0"/>
          </a:p>
        </p:txBody>
      </p:sp>
      <p:pic>
        <p:nvPicPr>
          <p:cNvPr id="3" name="Picture 2" descr="place_value_chart-_millions_to_hundredths-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3704" y="4296300"/>
            <a:ext cx="5579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Work with your partner to find the value of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852913" y="940337"/>
            <a:ext cx="9412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Thousandths</a:t>
            </a:r>
            <a:endParaRPr lang="en-US" sz="11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632292"/>
              </p:ext>
            </p:extLst>
          </p:nvPr>
        </p:nvGraphicFramePr>
        <p:xfrm>
          <a:off x="6178550" y="4338638"/>
          <a:ext cx="211296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9" name="Equation" r:id="rId4" imgW="850900" imgH="177800" progId="Equation.3">
                  <p:embed/>
                </p:oleObj>
              </mc:Choice>
              <mc:Fallback>
                <p:oleObj name="Equation" r:id="rId4" imgW="8509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78550" y="4338638"/>
                        <a:ext cx="2112963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09344" y="4296300"/>
            <a:ext cx="153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0.06 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41" y="4932121"/>
            <a:ext cx="8266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need a volunteer to show the work on the board.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182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41" y="321993"/>
            <a:ext cx="876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Decimal Place Value (2 minutes) </a:t>
            </a:r>
            <a:endParaRPr lang="en-US" sz="2400" dirty="0"/>
          </a:p>
        </p:txBody>
      </p:sp>
      <p:pic>
        <p:nvPicPr>
          <p:cNvPr id="3" name="Picture 2" descr="place_value_chart-_millions_to_hundredths-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3704" y="4296300"/>
            <a:ext cx="5579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Work with your partner to find the value of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852913" y="940337"/>
            <a:ext cx="9412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Thousandths</a:t>
            </a:r>
            <a:endParaRPr lang="en-US" sz="11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879094"/>
              </p:ext>
            </p:extLst>
          </p:nvPr>
        </p:nvGraphicFramePr>
        <p:xfrm>
          <a:off x="6270998" y="4338638"/>
          <a:ext cx="239553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1" name="Equation" r:id="rId4" imgW="965200" imgH="177800" progId="Equation.3">
                  <p:embed/>
                </p:oleObj>
              </mc:Choice>
              <mc:Fallback>
                <p:oleObj name="Equation" r:id="rId4" imgW="9652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70998" y="4338638"/>
                        <a:ext cx="2395538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42559" y="4296300"/>
            <a:ext cx="153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0.007 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41" y="4932121"/>
            <a:ext cx="8266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need a volunteer to show the work on the board.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985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41" y="321993"/>
            <a:ext cx="876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Apple Casual"/>
                <a:cs typeface="Apple Casual"/>
              </a:rPr>
              <a:t>A:    Sprint</a:t>
            </a:r>
            <a:r>
              <a:rPr lang="en-US" sz="3600" b="1" dirty="0">
                <a:latin typeface="Apple Casual"/>
                <a:cs typeface="Apple Casual"/>
              </a:rPr>
              <a:t>: Multiply by 10 (8 minutes) </a:t>
            </a:r>
            <a:endParaRPr lang="en-US" sz="3600" dirty="0">
              <a:latin typeface="Apple Casual"/>
              <a:cs typeface="Apple Casu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533" y="1370167"/>
            <a:ext cx="81957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  <a:latin typeface="Apple Casual"/>
                <a:cs typeface="Apple Casual"/>
              </a:rPr>
              <a:t>Sprint A- Do not turn your sprint over.  You will have 60 seconds to do as many problems as you can.  I do not expect you to finish all of them.  Do as many as you can, </a:t>
            </a:r>
            <a:r>
              <a:rPr lang="en-US" sz="4000" dirty="0" smtClean="0">
                <a:solidFill>
                  <a:srgbClr val="FF0000"/>
                </a:solidFill>
                <a:latin typeface="Apple Casual"/>
                <a:cs typeface="Apple Casual"/>
              </a:rPr>
              <a:t>your personal best.  </a:t>
            </a:r>
            <a:endParaRPr lang="en-US" sz="4000" dirty="0">
              <a:solidFill>
                <a:srgbClr val="FF0000"/>
              </a:solidFill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354825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41" y="321993"/>
            <a:ext cx="876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Decimal Place Value (2 minutes) </a:t>
            </a:r>
            <a:endParaRPr lang="en-US" sz="2400" dirty="0"/>
          </a:p>
        </p:txBody>
      </p:sp>
      <p:pic>
        <p:nvPicPr>
          <p:cNvPr id="3" name="Picture 2" descr="place_value_chart-_millions_to_hundredths-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3704" y="4296300"/>
            <a:ext cx="5579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Work with your partner to find the value of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852913" y="940337"/>
            <a:ext cx="9412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Thousandths</a:t>
            </a:r>
            <a:endParaRPr lang="en-US" sz="11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229037"/>
              </p:ext>
            </p:extLst>
          </p:nvPr>
        </p:nvGraphicFramePr>
        <p:xfrm>
          <a:off x="6270625" y="4322763"/>
          <a:ext cx="239553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5" name="Equation" r:id="rId4" imgW="965200" imgH="190500" progId="Equation.3">
                  <p:embed/>
                </p:oleObj>
              </mc:Choice>
              <mc:Fallback>
                <p:oleObj name="Equation" r:id="rId4" imgW="9652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70625" y="4322763"/>
                        <a:ext cx="2395538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72441" y="4296300"/>
            <a:ext cx="153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0.005 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41" y="4932121"/>
            <a:ext cx="8266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need a volunteer to show the work on the board.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171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41" y="321993"/>
            <a:ext cx="876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Decimal Place Value (2 minutes) </a:t>
            </a:r>
            <a:endParaRPr lang="en-US" sz="2400" dirty="0"/>
          </a:p>
        </p:txBody>
      </p:sp>
      <p:pic>
        <p:nvPicPr>
          <p:cNvPr id="3" name="Picture 2" descr="place_value_chart-_millions_to_hundredths-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3704" y="4296300"/>
            <a:ext cx="5579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Work with your partner to find the value of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852913" y="940337"/>
            <a:ext cx="9412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Thousandths</a:t>
            </a:r>
            <a:endParaRPr lang="en-US" sz="11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330237"/>
              </p:ext>
            </p:extLst>
          </p:nvPr>
        </p:nvGraphicFramePr>
        <p:xfrm>
          <a:off x="6221786" y="4322763"/>
          <a:ext cx="258445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9" name="Equation" r:id="rId4" imgW="1041400" imgH="190500" progId="Equation.3">
                  <p:embed/>
                </p:oleObj>
              </mc:Choice>
              <mc:Fallback>
                <p:oleObj name="Equation" r:id="rId4" imgW="10414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21786" y="4322763"/>
                        <a:ext cx="2584450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098672" y="4296300"/>
            <a:ext cx="153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0.0005 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41" y="4932121"/>
            <a:ext cx="8266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need a volunteer to show the work on the board.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306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41" y="321993"/>
            <a:ext cx="876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Decimal Place Value (2 minutes) </a:t>
            </a:r>
            <a:endParaRPr lang="en-US" sz="2400" dirty="0"/>
          </a:p>
        </p:txBody>
      </p:sp>
      <p:pic>
        <p:nvPicPr>
          <p:cNvPr id="3" name="Picture 2" descr="place_value_chart-_millions_to_hundredths-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3704" y="4296300"/>
            <a:ext cx="5579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Work with your partner to find the value of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852913" y="940337"/>
            <a:ext cx="9412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Thousandths</a:t>
            </a:r>
            <a:endParaRPr lang="en-US" sz="11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505293"/>
              </p:ext>
            </p:extLst>
          </p:nvPr>
        </p:nvGraphicFramePr>
        <p:xfrm>
          <a:off x="6330950" y="4337050"/>
          <a:ext cx="2363788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3" name="Equation" r:id="rId4" imgW="952500" imgH="177800" progId="Equation.3">
                  <p:embed/>
                </p:oleObj>
              </mc:Choice>
              <mc:Fallback>
                <p:oleObj name="Equation" r:id="rId4" imgW="9525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30950" y="4337050"/>
                        <a:ext cx="2363788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72233" y="4266418"/>
            <a:ext cx="153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24.3 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41" y="4932121"/>
            <a:ext cx="8266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need a volunteer to show the work on the board.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64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41" y="321993"/>
            <a:ext cx="876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Decimal Place Value (2 minutes) </a:t>
            </a:r>
            <a:endParaRPr lang="en-US" sz="2400" dirty="0"/>
          </a:p>
        </p:txBody>
      </p:sp>
      <p:pic>
        <p:nvPicPr>
          <p:cNvPr id="3" name="Picture 2" descr="place_value_chart-_millions_to_hundredths-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9589" y="4296300"/>
            <a:ext cx="5579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Work with your partner to find the value of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852913" y="940337"/>
            <a:ext cx="9412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Thousandths</a:t>
            </a:r>
            <a:endParaRPr lang="en-US" sz="11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030011"/>
              </p:ext>
            </p:extLst>
          </p:nvPr>
        </p:nvGraphicFramePr>
        <p:xfrm>
          <a:off x="5919508" y="4337050"/>
          <a:ext cx="2741613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1" name="Equation" r:id="rId4" imgW="1104900" imgH="177800" progId="Equation.3">
                  <p:embed/>
                </p:oleObj>
              </mc:Choice>
              <mc:Fallback>
                <p:oleObj name="Equation" r:id="rId4" imgW="11049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19508" y="4337050"/>
                        <a:ext cx="2741613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026868" y="4296300"/>
            <a:ext cx="153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2430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41" y="4932121"/>
            <a:ext cx="8266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need a volunteer to show the work on the board.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320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41" y="321993"/>
            <a:ext cx="876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Decimal Place Value (2 minutes) </a:t>
            </a:r>
            <a:endParaRPr lang="en-US" sz="2400" dirty="0"/>
          </a:p>
        </p:txBody>
      </p:sp>
      <p:pic>
        <p:nvPicPr>
          <p:cNvPr id="3" name="Picture 2" descr="place_value_chart-_millions_to_hundredths-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3704" y="4296300"/>
            <a:ext cx="5579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Work with your partner to find the value of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852913" y="940337"/>
            <a:ext cx="9412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Thousandths</a:t>
            </a:r>
            <a:endParaRPr lang="en-US" sz="11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908402"/>
              </p:ext>
            </p:extLst>
          </p:nvPr>
        </p:nvGraphicFramePr>
        <p:xfrm>
          <a:off x="6364288" y="4321175"/>
          <a:ext cx="230028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5" name="Equation" r:id="rId4" imgW="927100" imgH="190500" progId="Equation.3">
                  <p:embed/>
                </p:oleObj>
              </mc:Choice>
              <mc:Fallback>
                <p:oleObj name="Equation" r:id="rId4" imgW="9271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64288" y="4321175"/>
                        <a:ext cx="2300287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57500" y="4296300"/>
            <a:ext cx="153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74.5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41" y="4932121"/>
            <a:ext cx="8266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need a volunteer to show the work on the board.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71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41" y="321993"/>
            <a:ext cx="876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Decimal Place Value (2 minutes) </a:t>
            </a:r>
            <a:endParaRPr lang="en-US" sz="2400" dirty="0"/>
          </a:p>
        </p:txBody>
      </p:sp>
      <p:pic>
        <p:nvPicPr>
          <p:cNvPr id="3" name="Picture 2" descr="place_value_chart-_millions_to_hundredths-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3704" y="4296300"/>
            <a:ext cx="5579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Work with your partner to find the value of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852913" y="940337"/>
            <a:ext cx="9412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Thousandths</a:t>
            </a:r>
            <a:endParaRPr lang="en-US" sz="11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056682"/>
              </p:ext>
            </p:extLst>
          </p:nvPr>
        </p:nvGraphicFramePr>
        <p:xfrm>
          <a:off x="6270625" y="4321175"/>
          <a:ext cx="24892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9" name="Equation" r:id="rId4" imgW="1003300" imgH="190500" progId="Equation.3">
                  <p:embed/>
                </p:oleObj>
              </mc:Choice>
              <mc:Fallback>
                <p:oleObj name="Equation" r:id="rId4" imgW="10033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70625" y="4321175"/>
                        <a:ext cx="2489200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92497" y="4296300"/>
            <a:ext cx="153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7.45 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41" y="4932121"/>
            <a:ext cx="8266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need a volunteer to show the work on the board.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709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3142" y="852714"/>
            <a:ext cx="78377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Chalkboard"/>
                <a:cs typeface="Chalkboard"/>
              </a:rPr>
              <a:t>Problem Set 10 min.</a:t>
            </a:r>
          </a:p>
          <a:p>
            <a:pPr algn="ctr"/>
            <a:endParaRPr lang="en-US" sz="6000" dirty="0">
              <a:latin typeface="Chalkboard"/>
              <a:cs typeface="Chalkboard"/>
            </a:endParaRPr>
          </a:p>
          <a:p>
            <a:pPr algn="ctr"/>
            <a:r>
              <a:rPr lang="en-US" sz="6000" dirty="0" smtClean="0">
                <a:solidFill>
                  <a:srgbClr val="FF0000"/>
                </a:solidFill>
                <a:latin typeface="Chalkboard"/>
                <a:cs typeface="Chalkboard"/>
              </a:rPr>
              <a:t>Are you ready for some practice?</a:t>
            </a:r>
            <a:endParaRPr lang="en-US" sz="6000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69455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78" y="343651"/>
            <a:ext cx="8812610" cy="489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1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75" y="89648"/>
            <a:ext cx="7881848" cy="431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7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41" y="250264"/>
            <a:ext cx="8264712" cy="483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41" y="321993"/>
            <a:ext cx="876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Apple Casual"/>
                <a:cs typeface="Apple Casual"/>
              </a:rPr>
              <a:t>A:    Sprint</a:t>
            </a:r>
            <a:r>
              <a:rPr lang="en-US" sz="3600" b="1" dirty="0">
                <a:latin typeface="Apple Casual"/>
                <a:cs typeface="Apple Casual"/>
              </a:rPr>
              <a:t>: Multiply by 10 (8 minutes) </a:t>
            </a:r>
            <a:endParaRPr lang="en-US" sz="3600" dirty="0">
              <a:latin typeface="Apple Casual"/>
              <a:cs typeface="Apple Casual"/>
            </a:endParaRPr>
          </a:p>
        </p:txBody>
      </p:sp>
      <p:pic>
        <p:nvPicPr>
          <p:cNvPr id="461" name="MS910219404[1].wa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596392" y="2556851"/>
            <a:ext cx="531451" cy="603757"/>
          </a:xfrm>
          <a:prstGeom prst="rect">
            <a:avLst/>
          </a:prstGeom>
        </p:spPr>
      </p:pic>
      <p:sp>
        <p:nvSpPr>
          <p:cNvPr id="462" name="Rectangle 64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463" name="Rectangle 65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464" name="Rectangle 66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465" name="Rectangle 67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466" name="Rectangle 68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467" name="Rectangle 69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468" name="Rectangle 70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469" name="Rectangle 71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470" name="Rectangle 72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471" name="Rectangle 73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472" name="Rectangle 74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473" name="Rectangle 75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474" name="Rectangle 76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475" name="Rectangle 77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476" name="Rectangle 78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477" name="Rectangle 79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478" name="Rectangle 80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479" name="Rectangle 81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480" name="Rectangle 82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481" name="Rectangle 83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482" name="Rectangle 84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483" name="Rectangle 85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484" name="Rectangle 86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485" name="Rectangle 87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486" name="Rectangle 88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487" name="Rectangle 89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488" name="Rectangle 90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489" name="Rectangle 91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490" name="Rectangle 92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491" name="Rectangle 93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492" name="Rectangle 94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493" name="Rectangle 95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494" name="Rectangle 96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495" name="Rectangle 97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496" name="Rectangle 98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497" name="Rectangle 99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498" name="Rectangle 100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499" name="Rectangle 101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500" name="Rectangle 102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501" name="Rectangle 103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502" name="Rectangle 104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503" name="Rectangle 105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504" name="Rectangle 106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505" name="Rectangle 107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506" name="Rectangle 108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507" name="Rectangle 109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508" name="Rectangle 110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509" name="Rectangle 111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510" name="Rectangle 112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511" name="Rectangle 113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512" name="Rectangle 114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513" name="Rectangle 115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514" name="Rectangle 116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515" name="Rectangle 117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516" name="Rectangle 118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517" name="Rectangle 119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518" name="Rectangle 120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519" name="Rectangle 121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0:02</a:t>
            </a:r>
          </a:p>
        </p:txBody>
      </p:sp>
      <p:sp>
        <p:nvSpPr>
          <p:cNvPr id="520" name="Rectangle 122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0:01</a:t>
            </a:r>
          </a:p>
        </p:txBody>
      </p:sp>
      <p:sp>
        <p:nvSpPr>
          <p:cNvPr id="521" name="Rectangle 123"/>
          <p:cNvSpPr>
            <a:spLocks noChangeArrowheads="1"/>
          </p:cNvSpPr>
          <p:nvPr/>
        </p:nvSpPr>
        <p:spPr bwMode="auto">
          <a:xfrm>
            <a:off x="2227930" y="2178580"/>
            <a:ext cx="5166122" cy="25796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End</a:t>
            </a:r>
          </a:p>
        </p:txBody>
      </p:sp>
      <p:sp>
        <p:nvSpPr>
          <p:cNvPr id="522" name="Rectangle 521"/>
          <p:cNvSpPr>
            <a:spLocks noChangeArrowheads="1"/>
          </p:cNvSpPr>
          <p:nvPr/>
        </p:nvSpPr>
        <p:spPr bwMode="auto">
          <a:xfrm>
            <a:off x="2200589" y="2178580"/>
            <a:ext cx="5166122" cy="257968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900" dirty="0" smtClean="0"/>
              <a:t>1:00</a:t>
            </a:r>
            <a:endParaRPr lang="en-GB" sz="12900" dirty="0"/>
          </a:p>
        </p:txBody>
      </p:sp>
      <p:sp>
        <p:nvSpPr>
          <p:cNvPr id="3" name="TextBox 2"/>
          <p:cNvSpPr txBox="1"/>
          <p:nvPr/>
        </p:nvSpPr>
        <p:spPr>
          <a:xfrm>
            <a:off x="372534" y="1150034"/>
            <a:ext cx="322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Take your mark.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352059" y="1150034"/>
            <a:ext cx="1828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Get set!!!</a:t>
            </a:r>
            <a:endParaRPr lang="en-US" sz="2800" dirty="0">
              <a:solidFill>
                <a:srgbClr val="FF66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752262" y="1088478"/>
            <a:ext cx="18280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Think!!!</a:t>
            </a:r>
            <a:endParaRPr lang="en-US" sz="3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8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9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1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2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3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4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6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30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50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70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80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video>
              <p:cMediaNode showWhenStopped="0">
                <p:cTn id="2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1"/>
                </p:tgtEl>
              </p:cMediaNode>
            </p:video>
          </p:childTnLst>
        </p:cTn>
      </p:par>
    </p:tnLst>
    <p:bldLst>
      <p:bldP spid="462" grpId="0" animBg="1"/>
      <p:bldP spid="463" grpId="0" animBg="1"/>
      <p:bldP spid="464" grpId="0" animBg="1"/>
      <p:bldP spid="465" grpId="0" animBg="1"/>
      <p:bldP spid="466" grpId="0" animBg="1"/>
      <p:bldP spid="467" grpId="0" animBg="1"/>
      <p:bldP spid="468" grpId="0" animBg="1"/>
      <p:bldP spid="469" grpId="0" animBg="1"/>
      <p:bldP spid="470" grpId="0" animBg="1"/>
      <p:bldP spid="471" grpId="0" animBg="1"/>
      <p:bldP spid="472" grpId="0" animBg="1"/>
      <p:bldP spid="473" grpId="0" animBg="1"/>
      <p:bldP spid="474" grpId="0" animBg="1"/>
      <p:bldP spid="475" grpId="0" animBg="1"/>
      <p:bldP spid="476" grpId="0" animBg="1"/>
      <p:bldP spid="477" grpId="0" animBg="1"/>
      <p:bldP spid="478" grpId="0" animBg="1"/>
      <p:bldP spid="479" grpId="0" animBg="1"/>
      <p:bldP spid="480" grpId="0" animBg="1"/>
      <p:bldP spid="481" grpId="0" animBg="1"/>
      <p:bldP spid="482" grpId="0" animBg="1"/>
      <p:bldP spid="483" grpId="0" animBg="1"/>
      <p:bldP spid="484" grpId="0" animBg="1"/>
      <p:bldP spid="485" grpId="0" animBg="1"/>
      <p:bldP spid="486" grpId="0" animBg="1"/>
      <p:bldP spid="487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4" grpId="0" animBg="1"/>
      <p:bldP spid="515" grpId="0" animBg="1"/>
      <p:bldP spid="516" grpId="0" animBg="1"/>
      <p:bldP spid="517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3" grpId="0"/>
      <p:bldP spid="66" grpId="0"/>
      <p:bldP spid="6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0121"/>
            <a:ext cx="9334053" cy="364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2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257737"/>
            <a:ext cx="8755530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3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4352" y="194234"/>
            <a:ext cx="87256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  <a:p>
            <a:r>
              <a:rPr lang="en-US" sz="2000" dirty="0" smtClean="0"/>
              <a:t>5</a:t>
            </a:r>
            <a:r>
              <a:rPr lang="en-US" sz="2000" smtClean="0"/>
              <a:t>.  A </a:t>
            </a:r>
            <a:r>
              <a:rPr lang="en-US" sz="2000" dirty="0"/>
              <a:t>microscope has a setting that magnifies an object so that it appears 100 times as large when viewed through the eyepiece. If a tiny insect is 0.095 cm long, how long will the insect appear in centimeters through the microscope? Explain how you know. </a:t>
            </a:r>
          </a:p>
        </p:txBody>
      </p:sp>
    </p:spTree>
    <p:extLst>
      <p:ext uri="{BB962C8B-B14F-4D97-AF65-F5344CB8AC3E}">
        <p14:creationId xmlns:p14="http://schemas.microsoft.com/office/powerpoint/2010/main" val="329367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178" y="433293"/>
            <a:ext cx="877047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pple Casual"/>
                <a:cs typeface="Apple Casual"/>
              </a:rPr>
              <a:t>Time for your Exit ticket.  </a:t>
            </a:r>
          </a:p>
          <a:p>
            <a:endParaRPr lang="en-US" sz="2800" dirty="0" smtClean="0">
              <a:latin typeface="Apple Casual"/>
              <a:cs typeface="Apple Casual"/>
            </a:endParaRPr>
          </a:p>
          <a:p>
            <a:endParaRPr lang="en-US" sz="2800" dirty="0" smtClean="0">
              <a:latin typeface="Apple Casual"/>
              <a:cs typeface="Apple Casual"/>
            </a:endParaRPr>
          </a:p>
          <a:p>
            <a:pPr algn="ctr"/>
            <a:r>
              <a:rPr lang="en-US" sz="2800" dirty="0" smtClean="0">
                <a:latin typeface="Apple Casual"/>
                <a:cs typeface="Apple Casual"/>
              </a:rPr>
              <a:t>These will be graded daily with a final score given at the end of the week.  </a:t>
            </a:r>
          </a:p>
          <a:p>
            <a:pPr algn="ctr"/>
            <a:endParaRPr lang="en-US" sz="2800" dirty="0" smtClean="0">
              <a:latin typeface="Apple Casual"/>
              <a:cs typeface="Apple Casual"/>
            </a:endParaRPr>
          </a:p>
          <a:p>
            <a:pPr algn="ctr"/>
            <a:endParaRPr lang="en-US" sz="2800" dirty="0">
              <a:latin typeface="Apple Casual"/>
              <a:cs typeface="Apple Casual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Apple Casual"/>
                <a:cs typeface="Apple Casual"/>
              </a:rPr>
              <a:t>Take your time and think.</a:t>
            </a:r>
          </a:p>
          <a:p>
            <a:pPr algn="ctr"/>
            <a:endParaRPr lang="en-US" sz="2800" dirty="0">
              <a:latin typeface="Apple Casual"/>
              <a:cs typeface="Apple Casual"/>
            </a:endParaRPr>
          </a:p>
          <a:p>
            <a:pPr algn="ctr"/>
            <a:r>
              <a:rPr lang="en-US" sz="2800" dirty="0" smtClean="0">
                <a:latin typeface="Apple Casual"/>
                <a:cs typeface="Apple Casual"/>
              </a:rPr>
              <a:t>Turn in your exit ticket to the Math bin. </a:t>
            </a:r>
          </a:p>
          <a:p>
            <a:pPr algn="ctr"/>
            <a:endParaRPr lang="en-US" sz="2800" dirty="0">
              <a:latin typeface="Apple Casual"/>
              <a:cs typeface="Apple Casual"/>
            </a:endParaRPr>
          </a:p>
          <a:p>
            <a:pPr algn="ctr"/>
            <a:r>
              <a:rPr lang="en-US" sz="2800" dirty="0" smtClean="0">
                <a:latin typeface="Apple Casual"/>
                <a:cs typeface="Apple Casual"/>
              </a:rPr>
              <a:t>Take your homework from the front table.  </a:t>
            </a:r>
            <a:endParaRPr lang="en-US" sz="2800" dirty="0">
              <a:latin typeface="Apple Casual"/>
              <a:cs typeface="Apple Casual"/>
            </a:endParaRPr>
          </a:p>
        </p:txBody>
      </p:sp>
      <p:pic>
        <p:nvPicPr>
          <p:cNvPr id="3" name="Picture 2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12" y="177457"/>
            <a:ext cx="1404470" cy="119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1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41" y="321993"/>
            <a:ext cx="8763932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Rename the Units—Choral Response (2 minutes) </a:t>
            </a:r>
            <a:endParaRPr lang="en-US" sz="2400" dirty="0"/>
          </a:p>
          <a:p>
            <a:pPr algn="ctr"/>
            <a:r>
              <a:rPr lang="en-US" sz="2400" dirty="0" smtClean="0"/>
              <a:t> 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6000" dirty="0" smtClean="0">
                <a:solidFill>
                  <a:srgbClr val="3366FF"/>
                </a:solidFill>
              </a:rPr>
              <a:t>10 </a:t>
            </a:r>
            <a:r>
              <a:rPr lang="en-US" sz="6000" dirty="0">
                <a:solidFill>
                  <a:srgbClr val="3366FF"/>
                </a:solidFill>
              </a:rPr>
              <a:t>ones = </a:t>
            </a:r>
            <a:r>
              <a:rPr lang="en-US" sz="6000" dirty="0" smtClean="0">
                <a:solidFill>
                  <a:srgbClr val="3366FF"/>
                </a:solidFill>
              </a:rPr>
              <a:t>_____ ten.</a:t>
            </a:r>
          </a:p>
          <a:p>
            <a:pPr algn="ctr"/>
            <a:endParaRPr lang="en-US" sz="6000" dirty="0"/>
          </a:p>
          <a:p>
            <a:pPr algn="ctr"/>
            <a:r>
              <a:rPr lang="en-US" sz="3500" dirty="0"/>
              <a:t>Say the number </a:t>
            </a:r>
            <a:r>
              <a:rPr lang="en-US" sz="3500" dirty="0" smtClean="0"/>
              <a:t>sentence filling in the blank. </a:t>
            </a:r>
            <a:endParaRPr lang="en-US" sz="3500" dirty="0"/>
          </a:p>
        </p:txBody>
      </p:sp>
      <p:sp>
        <p:nvSpPr>
          <p:cNvPr id="3" name="Rectangle 2"/>
          <p:cNvSpPr/>
          <p:nvPr/>
        </p:nvSpPr>
        <p:spPr>
          <a:xfrm>
            <a:off x="643880" y="4990888"/>
            <a:ext cx="76729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8000" dirty="0">
                <a:solidFill>
                  <a:srgbClr val="FF0000"/>
                </a:solidFill>
              </a:rPr>
              <a:t>10 </a:t>
            </a:r>
            <a:r>
              <a:rPr lang="es-ES_tradnl" sz="8000" dirty="0" err="1">
                <a:solidFill>
                  <a:srgbClr val="FF0000"/>
                </a:solidFill>
              </a:rPr>
              <a:t>ones</a:t>
            </a:r>
            <a:r>
              <a:rPr lang="es-ES_tradnl" sz="8000" dirty="0">
                <a:solidFill>
                  <a:srgbClr val="FF0000"/>
                </a:solidFill>
              </a:rPr>
              <a:t> = 1 ten. </a:t>
            </a:r>
          </a:p>
        </p:txBody>
      </p:sp>
    </p:spTree>
    <p:extLst>
      <p:ext uri="{BB962C8B-B14F-4D97-AF65-F5344CB8AC3E}">
        <p14:creationId xmlns:p14="http://schemas.microsoft.com/office/powerpoint/2010/main" val="16583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41" y="321993"/>
            <a:ext cx="8763932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Rename the Units—Choral Response (2 minutes) </a:t>
            </a:r>
            <a:endParaRPr lang="en-US" sz="2400" dirty="0"/>
          </a:p>
          <a:p>
            <a:pPr algn="ctr"/>
            <a:r>
              <a:rPr lang="en-US" sz="2400" dirty="0" smtClean="0"/>
              <a:t> </a:t>
            </a:r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6000" dirty="0" smtClean="0">
                <a:solidFill>
                  <a:srgbClr val="3366FF"/>
                </a:solidFill>
              </a:rPr>
              <a:t>20 </a:t>
            </a:r>
            <a:r>
              <a:rPr lang="en-US" sz="6000" dirty="0">
                <a:solidFill>
                  <a:srgbClr val="3366FF"/>
                </a:solidFill>
              </a:rPr>
              <a:t>ones = _____ </a:t>
            </a:r>
            <a:r>
              <a:rPr lang="en-US" sz="6000" dirty="0" smtClean="0">
                <a:solidFill>
                  <a:srgbClr val="3366FF"/>
                </a:solidFill>
              </a:rPr>
              <a:t>ten.</a:t>
            </a:r>
          </a:p>
          <a:p>
            <a:pPr algn="ctr"/>
            <a:endParaRPr lang="en-US" sz="6000" dirty="0"/>
          </a:p>
          <a:p>
            <a:pPr algn="ctr"/>
            <a:r>
              <a:rPr lang="en-US" sz="3500" dirty="0"/>
              <a:t>Say the number </a:t>
            </a:r>
            <a:r>
              <a:rPr lang="en-US" sz="3500" dirty="0" smtClean="0"/>
              <a:t>sentence filling in the blank. </a:t>
            </a:r>
            <a:endParaRPr lang="en-US" sz="3500" dirty="0"/>
          </a:p>
        </p:txBody>
      </p:sp>
      <p:sp>
        <p:nvSpPr>
          <p:cNvPr id="3" name="Rectangle 2"/>
          <p:cNvSpPr/>
          <p:nvPr/>
        </p:nvSpPr>
        <p:spPr>
          <a:xfrm>
            <a:off x="643880" y="4990888"/>
            <a:ext cx="76729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8000" dirty="0" smtClean="0">
                <a:solidFill>
                  <a:srgbClr val="FF0000"/>
                </a:solidFill>
              </a:rPr>
              <a:t>20 </a:t>
            </a:r>
            <a:r>
              <a:rPr lang="es-ES_tradnl" sz="8000" dirty="0" err="1">
                <a:solidFill>
                  <a:srgbClr val="FF0000"/>
                </a:solidFill>
              </a:rPr>
              <a:t>ones</a:t>
            </a:r>
            <a:r>
              <a:rPr lang="es-ES_tradnl" sz="8000" dirty="0">
                <a:solidFill>
                  <a:srgbClr val="FF0000"/>
                </a:solidFill>
              </a:rPr>
              <a:t> = </a:t>
            </a:r>
            <a:r>
              <a:rPr lang="es-ES_tradnl" sz="8000" dirty="0" smtClean="0">
                <a:solidFill>
                  <a:srgbClr val="FF0000"/>
                </a:solidFill>
              </a:rPr>
              <a:t>2 </a:t>
            </a:r>
            <a:r>
              <a:rPr lang="es-ES_tradnl" sz="8000" dirty="0" err="1" smtClean="0">
                <a:solidFill>
                  <a:srgbClr val="FF0000"/>
                </a:solidFill>
              </a:rPr>
              <a:t>tens</a:t>
            </a:r>
            <a:r>
              <a:rPr lang="es-ES_tradnl" sz="8000" dirty="0" smtClean="0">
                <a:solidFill>
                  <a:srgbClr val="FF0000"/>
                </a:solidFill>
              </a:rPr>
              <a:t>. </a:t>
            </a:r>
            <a:endParaRPr lang="es-ES_tradnl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30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41" y="321993"/>
            <a:ext cx="8763932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Rename the Units—Choral Response (2 minutes) </a:t>
            </a:r>
            <a:endParaRPr lang="en-US" sz="2400" dirty="0"/>
          </a:p>
          <a:p>
            <a:pPr algn="ctr"/>
            <a:r>
              <a:rPr lang="en-US" sz="2400" dirty="0" smtClean="0"/>
              <a:t> </a:t>
            </a:r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6000" dirty="0">
                <a:solidFill>
                  <a:srgbClr val="3366FF"/>
                </a:solidFill>
              </a:rPr>
              <a:t>3</a:t>
            </a:r>
            <a:r>
              <a:rPr lang="en-US" sz="6000" dirty="0" smtClean="0">
                <a:solidFill>
                  <a:srgbClr val="3366FF"/>
                </a:solidFill>
              </a:rPr>
              <a:t>0 ones= _____ tens</a:t>
            </a:r>
          </a:p>
          <a:p>
            <a:pPr algn="ctr"/>
            <a:endParaRPr lang="en-US" sz="6000" dirty="0"/>
          </a:p>
          <a:p>
            <a:pPr algn="ctr"/>
            <a:r>
              <a:rPr lang="en-US" sz="3500" dirty="0"/>
              <a:t>Say the number </a:t>
            </a:r>
            <a:r>
              <a:rPr lang="en-US" sz="3500" dirty="0" smtClean="0"/>
              <a:t>sentence filling in the blank. </a:t>
            </a:r>
            <a:endParaRPr lang="en-US" sz="3500" dirty="0"/>
          </a:p>
        </p:txBody>
      </p:sp>
      <p:sp>
        <p:nvSpPr>
          <p:cNvPr id="3" name="Rectangle 2"/>
          <p:cNvSpPr/>
          <p:nvPr/>
        </p:nvSpPr>
        <p:spPr>
          <a:xfrm>
            <a:off x="643880" y="4990888"/>
            <a:ext cx="76729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8000" dirty="0">
                <a:solidFill>
                  <a:srgbClr val="FF0000"/>
                </a:solidFill>
              </a:rPr>
              <a:t>3</a:t>
            </a:r>
            <a:r>
              <a:rPr lang="es-ES_tradnl" sz="8000" dirty="0" smtClean="0">
                <a:solidFill>
                  <a:srgbClr val="FF0000"/>
                </a:solidFill>
              </a:rPr>
              <a:t>0 </a:t>
            </a:r>
            <a:r>
              <a:rPr lang="es-ES_tradnl" sz="8000" dirty="0" err="1">
                <a:solidFill>
                  <a:srgbClr val="FF0000"/>
                </a:solidFill>
              </a:rPr>
              <a:t>ones</a:t>
            </a:r>
            <a:r>
              <a:rPr lang="es-ES_tradnl" sz="8000" dirty="0">
                <a:solidFill>
                  <a:srgbClr val="FF0000"/>
                </a:solidFill>
              </a:rPr>
              <a:t> = 3</a:t>
            </a:r>
            <a:r>
              <a:rPr lang="es-ES_tradnl" sz="8000" dirty="0" smtClean="0">
                <a:solidFill>
                  <a:srgbClr val="FF0000"/>
                </a:solidFill>
              </a:rPr>
              <a:t> </a:t>
            </a:r>
            <a:r>
              <a:rPr lang="es-ES_tradnl" sz="8000" dirty="0" err="1" smtClean="0">
                <a:solidFill>
                  <a:srgbClr val="FF0000"/>
                </a:solidFill>
              </a:rPr>
              <a:t>tens</a:t>
            </a:r>
            <a:r>
              <a:rPr lang="es-ES_tradnl" sz="8000" dirty="0" smtClean="0">
                <a:solidFill>
                  <a:srgbClr val="FF0000"/>
                </a:solidFill>
              </a:rPr>
              <a:t>. </a:t>
            </a:r>
            <a:endParaRPr lang="es-ES_tradnl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8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1949</TotalTime>
  <Words>2007</Words>
  <Application>Microsoft Office PowerPoint</Application>
  <PresentationFormat>On-screen Show (4:3)</PresentationFormat>
  <Paragraphs>411</Paragraphs>
  <Slides>63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Office Theme</vt:lpstr>
      <vt:lpstr>Equation</vt:lpstr>
      <vt:lpstr>PowerPoint Presentation</vt:lpstr>
      <vt:lpstr>NYS Common Core Standards-Topic 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Lake Shore Central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hands on equeations Preischel</dc:creator>
  <cp:lastModifiedBy>Erin Wheeler</cp:lastModifiedBy>
  <cp:revision>85</cp:revision>
  <cp:lastPrinted>2012-12-20T00:38:23Z</cp:lastPrinted>
  <dcterms:created xsi:type="dcterms:W3CDTF">2013-01-03T00:29:57Z</dcterms:created>
  <dcterms:modified xsi:type="dcterms:W3CDTF">2013-09-11T12:40:34Z</dcterms:modified>
</cp:coreProperties>
</file>