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handoutMasterIdLst>
    <p:handoutMasterId r:id="rId13"/>
  </p:handoutMasterIdLst>
  <p:sldIdLst>
    <p:sldId id="332" r:id="rId2"/>
    <p:sldId id="378" r:id="rId3"/>
    <p:sldId id="379" r:id="rId4"/>
    <p:sldId id="438" r:id="rId5"/>
    <p:sldId id="380" r:id="rId6"/>
    <p:sldId id="381" r:id="rId7"/>
    <p:sldId id="607" r:id="rId8"/>
    <p:sldId id="608" r:id="rId9"/>
    <p:sldId id="622" r:id="rId10"/>
    <p:sldId id="621" r:id="rId11"/>
  </p:sldIdLst>
  <p:sldSz cx="9144000" cy="6858000" type="screen4x3"/>
  <p:notesSz cx="7010400" cy="9296400"/>
  <p:custDataLst>
    <p:tags r:id="rId14"/>
  </p:custDataLst>
  <p:defaultTextStyle>
    <a:defPPr>
      <a:defRPr lang="en-GB"/>
    </a:defPPr>
    <a:lvl1pPr algn="l" rtl="0" fontAlgn="base">
      <a:spcBef>
        <a:spcPct val="0"/>
      </a:spcBef>
      <a:spcAft>
        <a:spcPct val="0"/>
      </a:spcAft>
      <a:defRPr sz="1400" kern="1200">
        <a:solidFill>
          <a:schemeClr val="tx1"/>
        </a:solidFill>
        <a:latin typeface="Verdana" pitchFamily="34" charset="0"/>
        <a:ea typeface="+mn-ea"/>
        <a:cs typeface="Arial" charset="0"/>
      </a:defRPr>
    </a:lvl1pPr>
    <a:lvl2pPr marL="457200" algn="l" rtl="0" fontAlgn="base">
      <a:spcBef>
        <a:spcPct val="0"/>
      </a:spcBef>
      <a:spcAft>
        <a:spcPct val="0"/>
      </a:spcAft>
      <a:defRPr sz="1400" kern="1200">
        <a:solidFill>
          <a:schemeClr val="tx1"/>
        </a:solidFill>
        <a:latin typeface="Verdana" pitchFamily="34" charset="0"/>
        <a:ea typeface="+mn-ea"/>
        <a:cs typeface="Arial" charset="0"/>
      </a:defRPr>
    </a:lvl2pPr>
    <a:lvl3pPr marL="914400" algn="l" rtl="0" fontAlgn="base">
      <a:spcBef>
        <a:spcPct val="0"/>
      </a:spcBef>
      <a:spcAft>
        <a:spcPct val="0"/>
      </a:spcAft>
      <a:defRPr sz="1400" kern="1200">
        <a:solidFill>
          <a:schemeClr val="tx1"/>
        </a:solidFill>
        <a:latin typeface="Verdana" pitchFamily="34" charset="0"/>
        <a:ea typeface="+mn-ea"/>
        <a:cs typeface="Arial" charset="0"/>
      </a:defRPr>
    </a:lvl3pPr>
    <a:lvl4pPr marL="1371600" algn="l" rtl="0" fontAlgn="base">
      <a:spcBef>
        <a:spcPct val="0"/>
      </a:spcBef>
      <a:spcAft>
        <a:spcPct val="0"/>
      </a:spcAft>
      <a:defRPr sz="1400" kern="1200">
        <a:solidFill>
          <a:schemeClr val="tx1"/>
        </a:solidFill>
        <a:latin typeface="Verdana" pitchFamily="34" charset="0"/>
        <a:ea typeface="+mn-ea"/>
        <a:cs typeface="Arial" charset="0"/>
      </a:defRPr>
    </a:lvl4pPr>
    <a:lvl5pPr marL="1828800" algn="l" rtl="0" fontAlgn="base">
      <a:spcBef>
        <a:spcPct val="0"/>
      </a:spcBef>
      <a:spcAft>
        <a:spcPct val="0"/>
      </a:spcAft>
      <a:defRPr sz="1400" kern="1200">
        <a:solidFill>
          <a:schemeClr val="tx1"/>
        </a:solidFill>
        <a:latin typeface="Verdana" pitchFamily="34" charset="0"/>
        <a:ea typeface="+mn-ea"/>
        <a:cs typeface="Arial" charset="0"/>
      </a:defRPr>
    </a:lvl5pPr>
    <a:lvl6pPr marL="2286000" algn="l" defTabSz="914400" rtl="0" eaLnBrk="1" latinLnBrk="0" hangingPunct="1">
      <a:defRPr sz="1400" kern="1200">
        <a:solidFill>
          <a:schemeClr val="tx1"/>
        </a:solidFill>
        <a:latin typeface="Verdana" pitchFamily="34" charset="0"/>
        <a:ea typeface="+mn-ea"/>
        <a:cs typeface="Arial" charset="0"/>
      </a:defRPr>
    </a:lvl6pPr>
    <a:lvl7pPr marL="2743200" algn="l" defTabSz="914400" rtl="0" eaLnBrk="1" latinLnBrk="0" hangingPunct="1">
      <a:defRPr sz="1400" kern="1200">
        <a:solidFill>
          <a:schemeClr val="tx1"/>
        </a:solidFill>
        <a:latin typeface="Verdana" pitchFamily="34" charset="0"/>
        <a:ea typeface="+mn-ea"/>
        <a:cs typeface="Arial" charset="0"/>
      </a:defRPr>
    </a:lvl7pPr>
    <a:lvl8pPr marL="3200400" algn="l" defTabSz="914400" rtl="0" eaLnBrk="1" latinLnBrk="0" hangingPunct="1">
      <a:defRPr sz="1400" kern="1200">
        <a:solidFill>
          <a:schemeClr val="tx1"/>
        </a:solidFill>
        <a:latin typeface="Verdana" pitchFamily="34" charset="0"/>
        <a:ea typeface="+mn-ea"/>
        <a:cs typeface="Arial" charset="0"/>
      </a:defRPr>
    </a:lvl8pPr>
    <a:lvl9pPr marL="3657600" algn="l" defTabSz="914400" rtl="0" eaLnBrk="1" latinLnBrk="0" hangingPunct="1">
      <a:defRPr sz="1400" kern="1200">
        <a:solidFill>
          <a:schemeClr val="tx1"/>
        </a:solidFill>
        <a:latin typeface="Verdana"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geored" initials="elg" lastIdx="7" clrIdx="0"/>
  <p:cmAuthor id="1" name="Amy Larson" initials="AL" lastIdx="3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47191"/>
    <a:srgbClr val="B1426D"/>
    <a:srgbClr val="BA5A7F"/>
    <a:srgbClr val="C471A3"/>
    <a:srgbClr val="A72B5A"/>
    <a:srgbClr val="EFEACC"/>
    <a:srgbClr val="628D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359" autoAdjust="0"/>
    <p:restoredTop sz="70795" autoAdjust="0"/>
  </p:normalViewPr>
  <p:slideViewPr>
    <p:cSldViewPr snapToGrid="0">
      <p:cViewPr>
        <p:scale>
          <a:sx n="51" d="100"/>
          <a:sy n="51" d="100"/>
        </p:scale>
        <p:origin x="-1692" y="-90"/>
      </p:cViewPr>
      <p:guideLst>
        <p:guide orient="horz" pos="3284"/>
        <p:guide orient="horz" pos="3838"/>
        <p:guide orient="horz" pos="1356"/>
        <p:guide orient="horz" pos="966"/>
        <p:guide pos="240"/>
        <p:guide pos="2875"/>
        <p:guide pos="5620"/>
      </p:guideLst>
    </p:cSldViewPr>
  </p:slideViewPr>
  <p:outlineViewPr>
    <p:cViewPr>
      <p:scale>
        <a:sx n="33" d="100"/>
        <a:sy n="33" d="100"/>
      </p:scale>
      <p:origin x="0" y="0"/>
    </p:cViewPr>
  </p:outlineViewPr>
  <p:notesTextViewPr>
    <p:cViewPr>
      <p:scale>
        <a:sx n="100" d="100"/>
        <a:sy n="100" d="100"/>
      </p:scale>
      <p:origin x="0" y="30"/>
    </p:cViewPr>
  </p:notesTextViewPr>
  <p:sorterViewPr>
    <p:cViewPr>
      <p:scale>
        <a:sx n="66" d="100"/>
        <a:sy n="66" d="100"/>
      </p:scale>
      <p:origin x="0" y="0"/>
    </p:cViewPr>
  </p:sorterViewPr>
  <p:notesViewPr>
    <p:cSldViewPr snapToGrid="0">
      <p:cViewPr>
        <p:scale>
          <a:sx n="80" d="100"/>
          <a:sy n="80" d="100"/>
        </p:scale>
        <p:origin x="-2280" y="63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6402" name="Rectangle 2"/>
          <p:cNvSpPr>
            <a:spLocks noGrp="1" noChangeArrowheads="1"/>
          </p:cNvSpPr>
          <p:nvPr>
            <p:ph type="hdr" sz="quarter"/>
          </p:nvPr>
        </p:nvSpPr>
        <p:spPr bwMode="auto">
          <a:xfrm>
            <a:off x="1" y="0"/>
            <a:ext cx="3038048" cy="464316"/>
          </a:xfrm>
          <a:prstGeom prst="rect">
            <a:avLst/>
          </a:prstGeom>
          <a:noFill/>
          <a:ln w="9525">
            <a:noFill/>
            <a:miter lim="800000"/>
            <a:headEnd/>
            <a:tailEnd/>
          </a:ln>
          <a:effectLst/>
        </p:spPr>
        <p:txBody>
          <a:bodyPr vert="horz" wrap="square" lIns="86001" tIns="43001" rIns="86001" bIns="43001" numCol="1" anchor="t" anchorCtr="0" compatLnSpc="1">
            <a:prstTxWarp prst="textNoShape">
              <a:avLst/>
            </a:prstTxWarp>
          </a:bodyPr>
          <a:lstStyle>
            <a:lvl1pP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3" name="Rectangle 3"/>
          <p:cNvSpPr>
            <a:spLocks noGrp="1" noChangeArrowheads="1"/>
          </p:cNvSpPr>
          <p:nvPr>
            <p:ph type="dt" sz="quarter" idx="1"/>
          </p:nvPr>
        </p:nvSpPr>
        <p:spPr bwMode="auto">
          <a:xfrm>
            <a:off x="3970786" y="0"/>
            <a:ext cx="3038048" cy="464316"/>
          </a:xfrm>
          <a:prstGeom prst="rect">
            <a:avLst/>
          </a:prstGeom>
          <a:noFill/>
          <a:ln w="9525">
            <a:noFill/>
            <a:miter lim="800000"/>
            <a:headEnd/>
            <a:tailEnd/>
          </a:ln>
          <a:effectLst/>
        </p:spPr>
        <p:txBody>
          <a:bodyPr vert="horz" wrap="square" lIns="86001" tIns="43001" rIns="86001" bIns="43001" numCol="1" anchor="t" anchorCtr="0" compatLnSpc="1">
            <a:prstTxWarp prst="textNoShape">
              <a:avLst/>
            </a:prstTxWarp>
          </a:bodyPr>
          <a:lstStyle>
            <a:lvl1pPr algn="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4" name="Rectangle 4"/>
          <p:cNvSpPr>
            <a:spLocks noGrp="1" noChangeArrowheads="1"/>
          </p:cNvSpPr>
          <p:nvPr>
            <p:ph type="ftr" sz="quarter" idx="2"/>
          </p:nvPr>
        </p:nvSpPr>
        <p:spPr bwMode="auto">
          <a:xfrm>
            <a:off x="1" y="8830643"/>
            <a:ext cx="3038048" cy="464316"/>
          </a:xfrm>
          <a:prstGeom prst="rect">
            <a:avLst/>
          </a:prstGeom>
          <a:noFill/>
          <a:ln w="9525">
            <a:noFill/>
            <a:miter lim="800000"/>
            <a:headEnd/>
            <a:tailEnd/>
          </a:ln>
          <a:effectLst/>
        </p:spPr>
        <p:txBody>
          <a:bodyPr vert="horz" wrap="square" lIns="86001" tIns="43001" rIns="86001" bIns="43001" numCol="1" anchor="b" anchorCtr="0" compatLnSpc="1">
            <a:prstTxWarp prst="textNoShape">
              <a:avLst/>
            </a:prstTxWarp>
          </a:bodyPr>
          <a:lstStyle>
            <a:lvl1pP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5" name="Rectangle 5"/>
          <p:cNvSpPr>
            <a:spLocks noGrp="1" noChangeArrowheads="1"/>
          </p:cNvSpPr>
          <p:nvPr>
            <p:ph type="sldNum" sz="quarter" idx="3"/>
          </p:nvPr>
        </p:nvSpPr>
        <p:spPr bwMode="auto">
          <a:xfrm>
            <a:off x="3970786" y="8830643"/>
            <a:ext cx="3038048" cy="464316"/>
          </a:xfrm>
          <a:prstGeom prst="rect">
            <a:avLst/>
          </a:prstGeom>
          <a:noFill/>
          <a:ln w="9525">
            <a:noFill/>
            <a:miter lim="800000"/>
            <a:headEnd/>
            <a:tailEnd/>
          </a:ln>
          <a:effectLst/>
        </p:spPr>
        <p:txBody>
          <a:bodyPr vert="horz" wrap="square" lIns="86001" tIns="43001" rIns="86001" bIns="43001" numCol="1" anchor="b" anchorCtr="0" compatLnSpc="1">
            <a:prstTxWarp prst="textNoShape">
              <a:avLst/>
            </a:prstTxWarp>
          </a:bodyPr>
          <a:lstStyle>
            <a:lvl1pPr algn="r">
              <a:defRPr sz="1100">
                <a:latin typeface="Arial" charset="0"/>
                <a:cs typeface="Arial" charset="0"/>
              </a:defRPr>
            </a:lvl1pPr>
          </a:lstStyle>
          <a:p>
            <a:pPr>
              <a:defRPr/>
            </a:pPr>
            <a:fld id="{7BF40EB6-CD35-4750-9961-37B1849BF2E0}" type="slidenum">
              <a:rPr lang="en-US"/>
              <a:pPr>
                <a:defRPr/>
              </a:pPr>
              <a:t>‹#›</a:t>
            </a:fld>
            <a:endParaRPr lang="en-US" dirty="0"/>
          </a:p>
        </p:txBody>
      </p:sp>
    </p:spTree>
    <p:extLst>
      <p:ext uri="{BB962C8B-B14F-4D97-AF65-F5344CB8AC3E}">
        <p14:creationId xmlns:p14="http://schemas.microsoft.com/office/powerpoint/2010/main" val="4173057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4"/>
          <p:cNvSpPr>
            <a:spLocks noGrp="1" noRot="1" noChangeAspect="1" noChangeArrowheads="1" noTextEdit="1"/>
          </p:cNvSpPr>
          <p:nvPr>
            <p:ph type="sldImg" idx="2"/>
          </p:nvPr>
        </p:nvSpPr>
        <p:spPr bwMode="auto">
          <a:xfrm>
            <a:off x="233363" y="631825"/>
            <a:ext cx="3854450" cy="2892425"/>
          </a:xfrm>
          <a:prstGeom prst="rect">
            <a:avLst/>
          </a:prstGeom>
          <a:noFill/>
          <a:ln w="9525">
            <a:solidFill>
              <a:srgbClr val="000000"/>
            </a:solidFill>
            <a:miter lim="800000"/>
            <a:headEnd/>
            <a:tailEnd/>
          </a:ln>
        </p:spPr>
      </p:sp>
      <p:sp>
        <p:nvSpPr>
          <p:cNvPr id="13" name="Rectangle 5"/>
          <p:cNvSpPr>
            <a:spLocks noGrp="1" noChangeArrowheads="1"/>
          </p:cNvSpPr>
          <p:nvPr>
            <p:ph type="body" sz="quarter" idx="3"/>
          </p:nvPr>
        </p:nvSpPr>
        <p:spPr bwMode="auto">
          <a:xfrm>
            <a:off x="247202" y="3652611"/>
            <a:ext cx="6447462" cy="4949413"/>
          </a:xfrm>
          <a:prstGeom prst="rect">
            <a:avLst/>
          </a:prstGeom>
          <a:noFill/>
          <a:ln w="9525">
            <a:noFill/>
            <a:miter lim="800000"/>
            <a:headEnd/>
            <a:tailEnd/>
          </a:ln>
          <a:effectLst/>
        </p:spPr>
        <p:txBody>
          <a:bodyPr vert="horz" wrap="square" lIns="89123" tIns="44563" rIns="89123" bIns="4456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4" name="Rectangle 13"/>
          <p:cNvSpPr/>
          <p:nvPr/>
        </p:nvSpPr>
        <p:spPr>
          <a:xfrm>
            <a:off x="0" y="102888"/>
            <a:ext cx="7010400" cy="245885"/>
          </a:xfrm>
          <a:prstGeom prst="rect">
            <a:avLst/>
          </a:prstGeom>
        </p:spPr>
        <p:txBody>
          <a:bodyPr wrap="square" lIns="91285" tIns="45643" rIns="91285" bIns="45643">
            <a:spAutoFit/>
          </a:bodyPr>
          <a:lstStyle/>
          <a:p>
            <a:pPr algn="l">
              <a:defRPr/>
            </a:pPr>
            <a:r>
              <a:rPr lang="en-US" sz="1000" b="0" dirty="0" smtClean="0"/>
              <a:t>New York State 2013 Grades 3-8 Common</a:t>
            </a:r>
            <a:r>
              <a:rPr lang="en-US" sz="1000" b="0" baseline="0" dirty="0" smtClean="0"/>
              <a:t> </a:t>
            </a:r>
            <a:r>
              <a:rPr lang="en-US" sz="1000" b="0" dirty="0" smtClean="0"/>
              <a:t>Core</a:t>
            </a:r>
            <a:r>
              <a:rPr lang="en-US" sz="1000" b="0" baseline="0" dirty="0" smtClean="0"/>
              <a:t> Math </a:t>
            </a:r>
            <a:r>
              <a:rPr lang="en-US" sz="1000" b="0" dirty="0" smtClean="0"/>
              <a:t>Rubric and Scoring Turnkey Training</a:t>
            </a:r>
            <a:endParaRPr lang="en-GB" sz="1000" b="0" dirty="0" smtClean="0">
              <a:latin typeface="Gill Sans MT Pro Book" pitchFamily="-1" charset="0"/>
            </a:endParaRPr>
          </a:p>
        </p:txBody>
      </p:sp>
      <p:cxnSp>
        <p:nvCxnSpPr>
          <p:cNvPr id="15" name="Straight Connector 14"/>
          <p:cNvCxnSpPr/>
          <p:nvPr/>
        </p:nvCxnSpPr>
        <p:spPr>
          <a:xfrm>
            <a:off x="0" y="379509"/>
            <a:ext cx="7010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0" y="9007552"/>
            <a:ext cx="7010400" cy="0"/>
          </a:xfrm>
          <a:prstGeom prst="line">
            <a:avLst/>
          </a:prstGeom>
        </p:spPr>
        <p:style>
          <a:lnRef idx="2">
            <a:schemeClr val="accent1"/>
          </a:lnRef>
          <a:fillRef idx="0">
            <a:schemeClr val="accent1"/>
          </a:fillRef>
          <a:effectRef idx="1">
            <a:schemeClr val="accent1"/>
          </a:effectRef>
          <a:fontRef idx="minor">
            <a:schemeClr val="tx1"/>
          </a:fontRef>
        </p:style>
      </p:cxnSp>
      <p:sp>
        <p:nvSpPr>
          <p:cNvPr id="17" name="Rectangle 7"/>
          <p:cNvSpPr>
            <a:spLocks noGrp="1" noChangeArrowheads="1"/>
          </p:cNvSpPr>
          <p:nvPr>
            <p:ph type="sldNum" sz="quarter" idx="5"/>
          </p:nvPr>
        </p:nvSpPr>
        <p:spPr bwMode="auto">
          <a:xfrm>
            <a:off x="3971081" y="8822387"/>
            <a:ext cx="3037735" cy="466088"/>
          </a:xfrm>
          <a:prstGeom prst="rect">
            <a:avLst/>
          </a:prstGeom>
          <a:noFill/>
          <a:ln w="9525">
            <a:noFill/>
            <a:miter lim="800000"/>
            <a:headEnd/>
            <a:tailEnd/>
          </a:ln>
          <a:effectLst/>
        </p:spPr>
        <p:txBody>
          <a:bodyPr vert="horz" wrap="square" lIns="89123" tIns="44563" rIns="89123" bIns="44563" numCol="1" anchor="b" anchorCtr="0" compatLnSpc="1">
            <a:prstTxWarp prst="textNoShape">
              <a:avLst/>
            </a:prstTxWarp>
          </a:bodyPr>
          <a:lstStyle>
            <a:lvl1pPr algn="r" defTabSz="891451">
              <a:defRPr sz="1100">
                <a:latin typeface="Arial" charset="0"/>
                <a:cs typeface="Arial" charset="0"/>
              </a:defRPr>
            </a:lvl1pPr>
          </a:lstStyle>
          <a:p>
            <a:pPr>
              <a:defRPr/>
            </a:pPr>
            <a:fld id="{BC7F7FC8-DFCC-4405-AF1D-4EB489BCB67C}" type="slidenum">
              <a:rPr lang="en-GB" smtClean="0"/>
              <a:pPr>
                <a:defRPr/>
              </a:pPr>
              <a:t>‹#›</a:t>
            </a:fld>
            <a:endParaRPr lang="en-GB" dirty="0"/>
          </a:p>
        </p:txBody>
      </p:sp>
      <p:sp>
        <p:nvSpPr>
          <p:cNvPr id="18" name="Rectangle 17"/>
          <p:cNvSpPr/>
          <p:nvPr/>
        </p:nvSpPr>
        <p:spPr>
          <a:xfrm>
            <a:off x="5457463" y="9026577"/>
            <a:ext cx="1237201" cy="245885"/>
          </a:xfrm>
          <a:prstGeom prst="rect">
            <a:avLst/>
          </a:prstGeom>
        </p:spPr>
        <p:txBody>
          <a:bodyPr wrap="none" lIns="91285" tIns="45643" rIns="91285" bIns="45643">
            <a:spAutoFit/>
          </a:bodyPr>
          <a:lstStyle/>
          <a:p>
            <a:r>
              <a:rPr lang="en-GB" sz="1000" dirty="0" smtClean="0"/>
              <a:t>Facilitator Guide</a:t>
            </a:r>
            <a:endParaRPr lang="en-US" sz="1000" dirty="0"/>
          </a:p>
        </p:txBody>
      </p:sp>
    </p:spTree>
    <p:extLst>
      <p:ext uri="{BB962C8B-B14F-4D97-AF65-F5344CB8AC3E}">
        <p14:creationId xmlns:p14="http://schemas.microsoft.com/office/powerpoint/2010/main" val="40851242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1pPr>
    <a:lvl2pPr marL="4572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2pPr>
    <a:lvl3pPr marL="9144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3pPr>
    <a:lvl4pPr marL="13716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4pPr>
    <a:lvl5pPr marL="18288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Notes Placeholder 2"/>
          <p:cNvSpPr>
            <a:spLocks noGrp="1"/>
          </p:cNvSpPr>
          <p:nvPr>
            <p:ph type="body" idx="1"/>
          </p:nvPr>
        </p:nvSpPr>
        <p:spPr/>
        <p:txBody>
          <a:bodyPr/>
          <a:lstStyle/>
          <a:p>
            <a:endParaRPr lang="en-US" dirty="0" smtClean="0"/>
          </a:p>
          <a:p>
            <a:r>
              <a:rPr lang="en-US" dirty="0" smtClean="0"/>
              <a:t>The general</a:t>
            </a:r>
            <a:r>
              <a:rPr lang="en-US" baseline="0" dirty="0" smtClean="0"/>
              <a:t> purpose of the second video is t</a:t>
            </a:r>
            <a:r>
              <a:rPr lang="en-US" dirty="0" smtClean="0"/>
              <a:t>o </a:t>
            </a:r>
            <a:r>
              <a:rPr lang="en-US" baseline="0" dirty="0" smtClean="0"/>
              <a:t>review the philosophy of holistic scoring. </a:t>
            </a:r>
          </a:p>
          <a:p>
            <a:endParaRPr lang="en-US" baseline="0" dirty="0" smtClean="0"/>
          </a:p>
          <a:p>
            <a:endParaRPr lang="en-US" baseline="0" dirty="0" smtClean="0"/>
          </a:p>
          <a:p>
            <a:endParaRPr lang="en-US" dirty="0" smtClean="0"/>
          </a:p>
          <a:p>
            <a:endParaRPr lang="en-US" dirty="0" smtClean="0"/>
          </a:p>
        </p:txBody>
      </p:sp>
      <p:sp>
        <p:nvSpPr>
          <p:cNvPr id="171012" name="Slide Number Placeholder 3"/>
          <p:cNvSpPr>
            <a:spLocks noGrp="1"/>
          </p:cNvSpPr>
          <p:nvPr>
            <p:ph type="sldNum" sz="quarter" idx="5"/>
          </p:nvPr>
        </p:nvSpPr>
        <p:spPr>
          <a:xfrm>
            <a:off x="3971081" y="8822387"/>
            <a:ext cx="3037735" cy="466088"/>
          </a:xfrm>
        </p:spPr>
        <p:txBody>
          <a:bodyPr/>
          <a:lstStyle/>
          <a:p>
            <a:fld id="{B2EEA984-5704-4F91-90CA-44AF48FDC865}" type="slidenum">
              <a:rPr lang="en-GB" smtClean="0"/>
              <a:pPr/>
              <a:t>1</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pic>
        <p:nvPicPr>
          <p:cNvPr id="8" name="Picture 2" descr="C:\Users\Christina\AppData\Local\Microsoft\Windows\Temporary Internet Files\Content.IE5\MC90043158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1729" y="818032"/>
            <a:ext cx="912632" cy="91303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172231" y="1001476"/>
            <a:ext cx="1394474" cy="430299"/>
          </a:xfrm>
          <a:prstGeom prst="rect">
            <a:avLst/>
          </a:prstGeom>
          <a:noFill/>
        </p:spPr>
        <p:txBody>
          <a:bodyPr wrap="square" lIns="91285" tIns="45643" rIns="91285" bIns="45643" rtlCol="0">
            <a:spAutoFit/>
          </a:bodyPr>
          <a:lstStyle/>
          <a:p>
            <a:r>
              <a:rPr lang="en-US" sz="1100" dirty="0"/>
              <a:t>Time estimate: </a:t>
            </a:r>
          </a:p>
          <a:p>
            <a:r>
              <a:rPr lang="en-US" sz="1100" dirty="0"/>
              <a:t>4 minutes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775" y="630238"/>
            <a:ext cx="3857625" cy="28940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F7FC8-DFCC-4405-AF1D-4EB489BCB67C}" type="slidenum">
              <a:rPr lang="en-GB" smtClean="0"/>
              <a:pPr>
                <a:defRPr/>
              </a:pPr>
              <a:t>10</a:t>
            </a:fld>
            <a:endParaRPr lang="en-GB" dirty="0"/>
          </a:p>
        </p:txBody>
      </p:sp>
    </p:spTree>
    <p:extLst>
      <p:ext uri="{BB962C8B-B14F-4D97-AF65-F5344CB8AC3E}">
        <p14:creationId xmlns:p14="http://schemas.microsoft.com/office/powerpoint/2010/main" val="2823858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Notes Placeholder 2"/>
          <p:cNvSpPr>
            <a:spLocks noGrp="1"/>
          </p:cNvSpPr>
          <p:nvPr>
            <p:ph type="body" idx="1"/>
          </p:nvPr>
        </p:nvSpPr>
        <p:spPr/>
        <p:txBody>
          <a:bodyPr/>
          <a:lstStyle/>
          <a:p>
            <a:r>
              <a:rPr lang="en-US" dirty="0" smtClean="0"/>
              <a:t>As</a:t>
            </a:r>
            <a:r>
              <a:rPr lang="en-US" baseline="0" dirty="0" smtClean="0"/>
              <a:t> we begin this </a:t>
            </a:r>
            <a:r>
              <a:rPr lang="en-US" dirty="0" smtClean="0"/>
              <a:t>training session on the</a:t>
            </a:r>
            <a:r>
              <a:rPr lang="en-US" baseline="0" dirty="0" smtClean="0"/>
              <a:t> philosophy of </a:t>
            </a:r>
            <a:r>
              <a:rPr lang="en-US" dirty="0" smtClean="0"/>
              <a:t>holistic scoring</a:t>
            </a:r>
            <a:r>
              <a:rPr lang="en-US" baseline="0" dirty="0" smtClean="0"/>
              <a:t> it is important to note that t</a:t>
            </a:r>
            <a:r>
              <a:rPr lang="en-US" dirty="0" smtClean="0"/>
              <a:t>his information is not new; we</a:t>
            </a:r>
            <a:r>
              <a:rPr lang="en-US" baseline="0" dirty="0" smtClean="0"/>
              <a:t> have use holistic </a:t>
            </a:r>
            <a:r>
              <a:rPr lang="en-US" baseline="0" dirty="0" smtClean="0"/>
              <a:t>scoring</a:t>
            </a:r>
            <a:r>
              <a:rPr lang="en-US" dirty="0" smtClean="0"/>
              <a:t> </a:t>
            </a:r>
            <a:r>
              <a:rPr lang="en-US" baseline="0" dirty="0" smtClean="0"/>
              <a:t>rubrics </a:t>
            </a:r>
            <a:r>
              <a:rPr lang="en-US" baseline="0" dirty="0" smtClean="0"/>
              <a:t>in the past to score state math assessments.  </a:t>
            </a:r>
          </a:p>
          <a:p>
            <a:endParaRPr lang="en-US" baseline="0" dirty="0" smtClean="0"/>
          </a:p>
          <a:p>
            <a:r>
              <a:rPr lang="en-US" baseline="0" dirty="0" smtClean="0"/>
              <a:t>But in order to ensure consistency it is important that anyone scoring student work understands how holistic scoring differs from grading classroom assessments. </a:t>
            </a:r>
            <a:endParaRPr lang="en-US" dirty="0" smtClean="0"/>
          </a:p>
          <a:p>
            <a:endParaRPr lang="en-US" dirty="0" smtClean="0"/>
          </a:p>
        </p:txBody>
      </p:sp>
      <p:sp>
        <p:nvSpPr>
          <p:cNvPr id="174084" name="Slide Number Placeholder 3"/>
          <p:cNvSpPr>
            <a:spLocks noGrp="1"/>
          </p:cNvSpPr>
          <p:nvPr>
            <p:ph type="sldNum" sz="quarter" idx="5"/>
          </p:nvPr>
        </p:nvSpPr>
        <p:spPr/>
        <p:txBody>
          <a:bodyPr/>
          <a:lstStyle/>
          <a:p>
            <a:fld id="{4DB85AB0-BA4E-4C0D-8D58-96773A3609F9}" type="slidenum">
              <a:rPr lang="en-GB" smtClean="0"/>
              <a:pPr/>
              <a:t>2</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pic>
        <p:nvPicPr>
          <p:cNvPr id="8" name="Picture 2" descr="C:\Users\Christina\AppData\Local\Microsoft\Windows\Temporary Internet Files\Content.IE5\MC90043158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1729" y="818032"/>
            <a:ext cx="912632" cy="91303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172231" y="1001476"/>
            <a:ext cx="1394474" cy="430299"/>
          </a:xfrm>
          <a:prstGeom prst="rect">
            <a:avLst/>
          </a:prstGeom>
          <a:noFill/>
        </p:spPr>
        <p:txBody>
          <a:bodyPr wrap="square" lIns="91285" tIns="45643" rIns="91285" bIns="45643" rtlCol="0">
            <a:spAutoFit/>
          </a:bodyPr>
          <a:lstStyle/>
          <a:p>
            <a:r>
              <a:rPr lang="en-US" sz="1100" dirty="0"/>
              <a:t>Time estimate: </a:t>
            </a:r>
          </a:p>
          <a:p>
            <a:r>
              <a:rPr lang="en-US" sz="1100" dirty="0"/>
              <a:t>10 minutes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7" name="Notes Placeholder 2"/>
          <p:cNvSpPr>
            <a:spLocks noGrp="1"/>
          </p:cNvSpPr>
          <p:nvPr>
            <p:ph type="body" idx="1"/>
          </p:nvPr>
        </p:nvSpPr>
        <p:spPr/>
        <p:txBody>
          <a:bodyPr/>
          <a:lstStyle/>
          <a:p>
            <a:r>
              <a:rPr lang="en-US" dirty="0" smtClean="0"/>
              <a:t>It is important to understand holistic scoring.</a:t>
            </a:r>
          </a:p>
          <a:p>
            <a:endParaRPr lang="en-US" dirty="0" smtClean="0"/>
          </a:p>
          <a:p>
            <a:r>
              <a:rPr lang="en-US" dirty="0" smtClean="0"/>
              <a:t>Holistic scoring assigns a single score to a response that reflects the overall level of understanding demonstrated. </a:t>
            </a:r>
          </a:p>
          <a:p>
            <a:endParaRPr lang="en-US" dirty="0" smtClean="0"/>
          </a:p>
          <a:p>
            <a:r>
              <a:rPr lang="en-US" dirty="0" smtClean="0"/>
              <a:t> Holistic scoring does not assign points for parts and is not punitive, marking down for each individual error.  </a:t>
            </a:r>
          </a:p>
          <a:p>
            <a:endParaRPr lang="en-US" dirty="0" smtClean="0"/>
          </a:p>
          <a:p>
            <a:r>
              <a:rPr lang="en-US" dirty="0" smtClean="0"/>
              <a:t>The score assigned to a response indicates the level of understanding demonstrated by that response – thorough, partial, limited or</a:t>
            </a:r>
            <a:r>
              <a:rPr lang="en-US" baseline="0" dirty="0" smtClean="0"/>
              <a:t> </a:t>
            </a:r>
            <a:r>
              <a:rPr lang="en-US" dirty="0" smtClean="0"/>
              <a:t>not sufficient for even limited understanding</a:t>
            </a:r>
          </a:p>
        </p:txBody>
      </p:sp>
      <p:sp>
        <p:nvSpPr>
          <p:cNvPr id="175108" name="Slide Number Placeholder 3"/>
          <p:cNvSpPr>
            <a:spLocks noGrp="1"/>
          </p:cNvSpPr>
          <p:nvPr>
            <p:ph type="sldNum" sz="quarter" idx="5"/>
          </p:nvPr>
        </p:nvSpPr>
        <p:spPr/>
        <p:txBody>
          <a:bodyPr/>
          <a:lstStyle/>
          <a:p>
            <a:fld id="{58B6AA55-EC18-42EE-BEEB-7F76CA71E868}" type="slidenum">
              <a:rPr lang="en-GB" smtClean="0"/>
              <a:pPr/>
              <a:t>3</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1" name="Notes Placeholder 2"/>
          <p:cNvSpPr>
            <a:spLocks noGrp="1"/>
          </p:cNvSpPr>
          <p:nvPr>
            <p:ph type="body" idx="1"/>
          </p:nvPr>
        </p:nvSpPr>
        <p:spPr/>
        <p:txBody>
          <a:bodyPr/>
          <a:lstStyle/>
          <a:p>
            <a:pPr algn="just">
              <a:buFont typeface="Arial" charset="0"/>
              <a:buNone/>
            </a:pPr>
            <a:r>
              <a:rPr lang="en-US" dirty="0" smtClean="0">
                <a:latin typeface="Gill Sans MT Pro Book" pitchFamily="-1" charset="0"/>
                <a:cs typeface="Gill Sans MT Pro Book" pitchFamily="-1" charset="0"/>
              </a:rPr>
              <a:t>Read each response</a:t>
            </a:r>
            <a:r>
              <a:rPr lang="en-US" baseline="0" dirty="0" smtClean="0">
                <a:latin typeface="Gill Sans MT Pro Book" pitchFamily="-1" charset="0"/>
                <a:cs typeface="Gill Sans MT Pro Book" pitchFamily="-1" charset="0"/>
              </a:rPr>
              <a:t> </a:t>
            </a:r>
            <a:r>
              <a:rPr lang="en-US" dirty="0" smtClean="0">
                <a:latin typeface="Gill Sans MT Pro Book" pitchFamily="-1" charset="0"/>
                <a:cs typeface="Gill Sans MT Pro Book" pitchFamily="-1" charset="0"/>
              </a:rPr>
              <a:t>thoroughly to assess the level of understanding demonstrated.</a:t>
            </a:r>
          </a:p>
          <a:p>
            <a:pPr>
              <a:buFont typeface="Arial" charset="0"/>
              <a:buChar char="•"/>
            </a:pPr>
            <a:endParaRPr lang="en-US" dirty="0" smtClean="0">
              <a:latin typeface="Gill Sans MT Pro Book" pitchFamily="-1" charset="0"/>
              <a:cs typeface="Gill Sans MT Pro Book" pitchFamily="-1" charset="0"/>
            </a:endParaRPr>
          </a:p>
          <a:p>
            <a:pPr>
              <a:buFont typeface="Arial" charset="0"/>
              <a:buNone/>
            </a:pPr>
            <a:r>
              <a:rPr lang="en-US" dirty="0" smtClean="0">
                <a:latin typeface="Gill Sans MT Pro Book" pitchFamily="-1" charset="0"/>
                <a:cs typeface="Gill Sans MT Pro Book" pitchFamily="-1" charset="0"/>
              </a:rPr>
              <a:t>Assign the score that best reflects the level of understanding the response demonstrates. </a:t>
            </a:r>
          </a:p>
          <a:p>
            <a:pPr>
              <a:buFont typeface="Arial" charset="0"/>
              <a:buNone/>
            </a:pPr>
            <a:endParaRPr lang="en-US" dirty="0" smtClean="0">
              <a:latin typeface="Gill Sans MT Pro Book" pitchFamily="-1" charset="0"/>
              <a:cs typeface="Gill Sans MT Pro Book" pitchFamily="-1" charset="0"/>
            </a:endParaRPr>
          </a:p>
          <a:p>
            <a:pPr>
              <a:buFont typeface="Arial" charset="0"/>
              <a:buNone/>
            </a:pPr>
            <a:r>
              <a:rPr lang="en-US" dirty="0" smtClean="0">
                <a:latin typeface="Gill Sans MT Pro Book" pitchFamily="-1" charset="0"/>
                <a:cs typeface="Gill Sans MT Pro Book" pitchFamily="-1" charset="0"/>
              </a:rPr>
              <a:t>Keep in mind that some errors may detract from the level of understanding demonstrated and other errors may not detract.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At</a:t>
            </a:r>
            <a:r>
              <a:rPr lang="en-US" baseline="0" dirty="0" smtClean="0"/>
              <a:t> this point y</a:t>
            </a:r>
            <a:r>
              <a:rPr lang="en-US" dirty="0" smtClean="0"/>
              <a:t>ou</a:t>
            </a:r>
            <a:r>
              <a:rPr lang="en-US" baseline="0" dirty="0" smtClean="0"/>
              <a:t> may be wondering how you know which errors detract from the level of understanding?  To answer this question you need to examine the guide papers. The scoring materials define how student work aligns to each level of the rubric for a specific question.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r>
              <a:rPr lang="en-US" dirty="0" smtClean="0"/>
              <a:t>When scoring, compare each student response to the guide and practice papers.  The score assigned to the student response is based on the score assigned to the training paper it most closely matches, not on how it compares to the previous response </a:t>
            </a:r>
            <a:r>
              <a:rPr lang="en-US" dirty="0" smtClean="0"/>
              <a:t>or to </a:t>
            </a:r>
            <a:r>
              <a:rPr lang="en-US" dirty="0" smtClean="0"/>
              <a:t>your own standards.</a:t>
            </a:r>
          </a:p>
          <a:p>
            <a:endParaRPr lang="en-US" dirty="0" smtClean="0"/>
          </a:p>
          <a:p>
            <a:r>
              <a:rPr lang="en-US" dirty="0" smtClean="0"/>
              <a:t>Guard against the danger of comparing the ‘current student response’ you are scoring to the ‘previous student response’.  Compare each response to the guide or practice set to determine its score.  Doing otherwise will cause your scoring to drift.</a:t>
            </a:r>
          </a:p>
          <a:p>
            <a:endParaRPr lang="en-US" dirty="0" smtClean="0"/>
          </a:p>
        </p:txBody>
      </p:sp>
      <p:sp>
        <p:nvSpPr>
          <p:cNvPr id="176132" name="Slide Number Placeholder 3"/>
          <p:cNvSpPr>
            <a:spLocks noGrp="1"/>
          </p:cNvSpPr>
          <p:nvPr>
            <p:ph type="sldNum" sz="quarter" idx="5"/>
          </p:nvPr>
        </p:nvSpPr>
        <p:spPr/>
        <p:txBody>
          <a:bodyPr/>
          <a:lstStyle/>
          <a:p>
            <a:fld id="{29DC1090-7587-4900-8F52-C6A5517DE703}" type="slidenum">
              <a:rPr lang="en-GB" smtClean="0"/>
              <a:pPr/>
              <a:t>4</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5" name="Notes Placeholder 2"/>
          <p:cNvSpPr>
            <a:spLocks noGrp="1"/>
          </p:cNvSpPr>
          <p:nvPr>
            <p:ph type="body" idx="1"/>
          </p:nvPr>
        </p:nvSpPr>
        <p:spPr/>
        <p:txBody>
          <a:bodyPr/>
          <a:lstStyle/>
          <a:p>
            <a:r>
              <a:rPr lang="en-US" dirty="0" smtClean="0"/>
              <a:t>Scoring a state test is quite different from grading classroom papers. When scoring holistically, a response is assessed based on the demonstrated level of understanding and how it compares to the rubric and training papers.  When grading classroom papers, individual errors are totaled to determine the</a:t>
            </a:r>
            <a:r>
              <a:rPr lang="en-US" baseline="0" dirty="0" smtClean="0"/>
              <a:t> percent correct.</a:t>
            </a:r>
            <a:r>
              <a:rPr lang="en-US" dirty="0" smtClean="0"/>
              <a:t> </a:t>
            </a:r>
          </a:p>
          <a:p>
            <a:endParaRPr lang="en-US" dirty="0" smtClean="0"/>
          </a:p>
          <a:p>
            <a:r>
              <a:rPr lang="en-US" dirty="0" smtClean="0"/>
              <a:t>One purpose of </a:t>
            </a:r>
            <a:r>
              <a:rPr lang="en-US" dirty="0" smtClean="0"/>
              <a:t>grading in the classroom </a:t>
            </a:r>
            <a:r>
              <a:rPr lang="en-US" dirty="0" smtClean="0"/>
              <a:t>is to provide feedback on areas that need improvement – so a student can work on those areas – as well as identify conceptual strengths.  The purpose of scoring, on the other hand, is to assess a student’s demonstrated level of understanding at a specific point in time.  We</a:t>
            </a:r>
            <a:r>
              <a:rPr lang="en-US" baseline="0" dirty="0" smtClean="0"/>
              <a:t> will consider to what extent does the student demonstrate understanding of the skill or concept the question is measuring.  This is seen by comparing the student’s response to the guide papers. </a:t>
            </a:r>
          </a:p>
          <a:p>
            <a:endParaRPr lang="en-US" baseline="0" dirty="0" smtClean="0"/>
          </a:p>
          <a:p>
            <a:r>
              <a:rPr lang="en-US" baseline="0" dirty="0" smtClean="0"/>
              <a:t>Teachers grading policies differ across the state, but when it comes to scoring the state exam a similar response should be assigned the same score across the state… whether it’s scored in Fredonia, Buffalo, Albany or New York City. </a:t>
            </a:r>
            <a:endParaRPr lang="en-US" dirty="0" smtClean="0"/>
          </a:p>
        </p:txBody>
      </p:sp>
      <p:sp>
        <p:nvSpPr>
          <p:cNvPr id="177156" name="Slide Number Placeholder 3"/>
          <p:cNvSpPr>
            <a:spLocks noGrp="1"/>
          </p:cNvSpPr>
          <p:nvPr>
            <p:ph type="sldNum" sz="quarter" idx="5"/>
          </p:nvPr>
        </p:nvSpPr>
        <p:spPr/>
        <p:txBody>
          <a:bodyPr/>
          <a:lstStyle/>
          <a:p>
            <a:fld id="{BE57097E-F3CC-4117-8337-59A36C443835}" type="slidenum">
              <a:rPr lang="en-GB" smtClean="0"/>
              <a:pPr/>
              <a:t>5</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9" name="Notes Placeholder 2"/>
          <p:cNvSpPr>
            <a:spLocks noGrp="1"/>
          </p:cNvSpPr>
          <p:nvPr>
            <p:ph type="body" idx="1"/>
          </p:nvPr>
        </p:nvSpPr>
        <p:spPr/>
        <p:txBody>
          <a:bodyPr/>
          <a:lstStyle/>
          <a:p>
            <a:r>
              <a:rPr lang="en-US" dirty="0" smtClean="0"/>
              <a:t>Remembering that you are scoring—not grading—is essential. </a:t>
            </a:r>
          </a:p>
          <a:p>
            <a:endParaRPr lang="en-US" dirty="0" smtClean="0"/>
          </a:p>
          <a:p>
            <a:r>
              <a:rPr lang="en-US" dirty="0" smtClean="0"/>
              <a:t>Although you may be experienced in reviewing student work, you need to set aside your own grading practices while scoring. </a:t>
            </a:r>
          </a:p>
          <a:p>
            <a:endParaRPr lang="en-US" dirty="0" smtClean="0"/>
          </a:p>
          <a:p>
            <a:r>
              <a:rPr lang="en-US" dirty="0" smtClean="0"/>
              <a:t>Determine scores based only on the work in the student booklet, using state standards – not classroom standards – to score student responses accurately, fairly, and consistently.</a:t>
            </a:r>
          </a:p>
          <a:p>
            <a:endParaRPr lang="en-US" dirty="0" smtClean="0"/>
          </a:p>
        </p:txBody>
      </p:sp>
      <p:sp>
        <p:nvSpPr>
          <p:cNvPr id="178180" name="Slide Number Placeholder 3"/>
          <p:cNvSpPr>
            <a:spLocks noGrp="1"/>
          </p:cNvSpPr>
          <p:nvPr>
            <p:ph type="sldNum" sz="quarter" idx="5"/>
          </p:nvPr>
        </p:nvSpPr>
        <p:spPr/>
        <p:txBody>
          <a:bodyPr/>
          <a:lstStyle/>
          <a:p>
            <a:fld id="{DC0E9E40-694E-4434-9940-C3D646BB1813}" type="slidenum">
              <a:rPr lang="en-GB" smtClean="0"/>
              <a:pPr/>
              <a:t>6</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smtClean="0"/>
              <a:t>(Review </a:t>
            </a:r>
            <a:r>
              <a:rPr lang="en-US" dirty="0" smtClean="0"/>
              <a:t>common biases and ways to guard </a:t>
            </a:r>
            <a:r>
              <a:rPr lang="en-US" dirty="0" smtClean="0"/>
              <a:t>against them)</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Verdana" pitchFamily="-1" charset="0"/>
              <a:ea typeface="Arial" pitchFamily="-1" charset="0"/>
              <a:cs typeface="Arial" pitchFamily="-1"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Verdana" pitchFamily="-1" charset="0"/>
                <a:ea typeface="Arial" pitchFamily="-1" charset="0"/>
                <a:cs typeface="Arial" pitchFamily="-1" charset="0"/>
              </a:rPr>
              <a:t>It’s important to remember that the quality of the handwriting, the use of cursive or printing, margins, editing marks, cross-outs, and overall neatness are not part of the scoring criteria.</a:t>
            </a:r>
          </a:p>
          <a:p>
            <a:endParaRPr lang="en-US" sz="1200" kern="1200" dirty="0" smtClean="0">
              <a:solidFill>
                <a:schemeClr val="tx1"/>
              </a:solidFill>
              <a:latin typeface="Verdana" pitchFamily="-1" charset="0"/>
              <a:cs typeface="Arial" pitchFamily="-1" charset="0"/>
            </a:endParaRPr>
          </a:p>
          <a:p>
            <a:r>
              <a:rPr lang="en-US" sz="1200" kern="1200" dirty="0" smtClean="0">
                <a:solidFill>
                  <a:schemeClr val="tx1"/>
                </a:solidFill>
                <a:latin typeface="Verdana" pitchFamily="-1" charset="0"/>
                <a:cs typeface="Arial" pitchFamily="-1" charset="0"/>
              </a:rPr>
              <a:t>We also should be aware that</a:t>
            </a:r>
            <a:r>
              <a:rPr lang="en-US" sz="1200" kern="1200" baseline="0" dirty="0" smtClean="0">
                <a:solidFill>
                  <a:schemeClr val="tx1"/>
                </a:solidFill>
                <a:latin typeface="Verdana" pitchFamily="-1" charset="0"/>
                <a:cs typeface="Arial" pitchFamily="-1" charset="0"/>
              </a:rPr>
              <a:t> the r</a:t>
            </a:r>
            <a:r>
              <a:rPr lang="en-US" sz="1200" kern="1200" dirty="0" smtClean="0">
                <a:solidFill>
                  <a:schemeClr val="tx1"/>
                </a:solidFill>
                <a:latin typeface="Verdana" pitchFamily="-1" charset="0"/>
                <a:cs typeface="Arial" pitchFamily="-1" charset="0"/>
              </a:rPr>
              <a:t>esponse length is not necessarily</a:t>
            </a:r>
            <a:r>
              <a:rPr lang="en-US" sz="1200" kern="1200" baseline="0" dirty="0" smtClean="0">
                <a:solidFill>
                  <a:schemeClr val="tx1"/>
                </a:solidFill>
                <a:latin typeface="Verdana" pitchFamily="-1" charset="0"/>
                <a:cs typeface="Arial" pitchFamily="-1" charset="0"/>
              </a:rPr>
              <a:t> indicative of a high-quality or low-quality response. </a:t>
            </a:r>
          </a:p>
          <a:p>
            <a:endParaRPr lang="en-US" sz="1200" kern="1200" baseline="0" dirty="0" smtClean="0">
              <a:solidFill>
                <a:schemeClr val="tx1"/>
              </a:solidFill>
              <a:latin typeface="Verdana" pitchFamily="-1" charset="0"/>
              <a:ea typeface="Arial" pitchFamily="-1" charset="0"/>
              <a:cs typeface="Arial" pitchFamily="-1" charset="0"/>
            </a:endParaRPr>
          </a:p>
          <a:p>
            <a:r>
              <a:rPr lang="en-US" sz="1200" kern="1200" dirty="0" smtClean="0">
                <a:solidFill>
                  <a:schemeClr val="tx1"/>
                </a:solidFill>
                <a:latin typeface="Verdana" pitchFamily="-1" charset="0"/>
                <a:ea typeface="Arial" pitchFamily="-1" charset="0"/>
                <a:cs typeface="Arial" pitchFamily="-1" charset="0"/>
              </a:rPr>
              <a:t>Many factors can contribute to how long or short a response appears to be, including size and style of the handwriting, spacing, or placement on the page. </a:t>
            </a:r>
          </a:p>
          <a:p>
            <a:pPr marL="0" indent="0">
              <a:spcBef>
                <a:spcPct val="50000"/>
              </a:spcBef>
              <a:buFont typeface="Arial" pitchFamily="34" charset="0"/>
              <a:buNone/>
            </a:pPr>
            <a:endParaRPr lang="en-US" sz="1200" kern="1200" dirty="0" smtClean="0">
              <a:solidFill>
                <a:schemeClr val="tx1"/>
              </a:solidFill>
              <a:latin typeface="Verdana" pitchFamily="-1" charset="0"/>
              <a:ea typeface="Arial" pitchFamily="-1" charset="0"/>
              <a:cs typeface="Arial" pitchFamily="-1" charset="0"/>
            </a:endParaRPr>
          </a:p>
          <a:p>
            <a:pPr marL="0" indent="0">
              <a:spcBef>
                <a:spcPct val="50000"/>
              </a:spcBef>
              <a:buFont typeface="Arial" pitchFamily="34" charset="0"/>
              <a:buNone/>
            </a:pPr>
            <a:r>
              <a:rPr lang="en-US" sz="1200" kern="1200" dirty="0" smtClean="0">
                <a:solidFill>
                  <a:schemeClr val="tx1"/>
                </a:solidFill>
                <a:latin typeface="Verdana" pitchFamily="-1" charset="0"/>
                <a:ea typeface="Arial" pitchFamily="-1" charset="0"/>
                <a:cs typeface="Arial" pitchFamily="-1" charset="0"/>
              </a:rPr>
              <a:t>As we score, we</a:t>
            </a:r>
            <a:r>
              <a:rPr lang="en-US" sz="1200" kern="1200" baseline="0" dirty="0" smtClean="0">
                <a:solidFill>
                  <a:schemeClr val="tx1"/>
                </a:solidFill>
                <a:latin typeface="Verdana" pitchFamily="-1" charset="0"/>
                <a:ea typeface="Arial" pitchFamily="-1" charset="0"/>
                <a:cs typeface="Arial" pitchFamily="-1" charset="0"/>
              </a:rPr>
              <a:t> need to</a:t>
            </a:r>
            <a:r>
              <a:rPr lang="en-US" sz="1200" kern="1200" dirty="0" smtClean="0">
                <a:solidFill>
                  <a:schemeClr val="tx1"/>
                </a:solidFill>
                <a:latin typeface="Verdana" pitchFamily="-1" charset="0"/>
                <a:ea typeface="Arial" pitchFamily="-1" charset="0"/>
                <a:cs typeface="Arial" pitchFamily="-1" charset="0"/>
              </a:rPr>
              <a:t> follow the standards of the guide papers and rubric rather than being influenced by the length of the response.</a:t>
            </a:r>
          </a:p>
          <a:p>
            <a:pPr marL="0" indent="0">
              <a:spcBef>
                <a:spcPct val="50000"/>
              </a:spcBef>
              <a:buFont typeface="Arial" pitchFamily="34" charset="0"/>
              <a:buNone/>
            </a:pPr>
            <a:endParaRPr lang="en-US" sz="1200" kern="1200" dirty="0" smtClean="0">
              <a:solidFill>
                <a:schemeClr val="tx1"/>
              </a:solidFill>
              <a:latin typeface="Verdana" pitchFamily="-1" charset="0"/>
              <a:ea typeface="Arial" pitchFamily="-1" charset="0"/>
              <a:cs typeface="Arial" pitchFamily="-1" charset="0"/>
            </a:endParaRPr>
          </a:p>
          <a:p>
            <a:pPr marL="0" indent="0">
              <a:spcBef>
                <a:spcPct val="50000"/>
              </a:spcBef>
              <a:buFont typeface="Arial" pitchFamily="34" charset="0"/>
              <a:buNone/>
            </a:pPr>
            <a:r>
              <a:rPr lang="en-US" sz="1200" kern="1200" dirty="0" smtClean="0">
                <a:solidFill>
                  <a:schemeClr val="tx1"/>
                </a:solidFill>
                <a:latin typeface="Verdana" pitchFamily="-1" charset="0"/>
                <a:ea typeface="Arial" pitchFamily="-1" charset="0"/>
                <a:cs typeface="Arial" pitchFamily="-1" charset="0"/>
              </a:rPr>
              <a:t>If the response fulfills the requirements defined by the guide for a specific score point, it should receive that score.</a:t>
            </a:r>
          </a:p>
          <a:p>
            <a:endParaRPr lang="en-US" dirty="0"/>
          </a:p>
        </p:txBody>
      </p:sp>
      <p:sp>
        <p:nvSpPr>
          <p:cNvPr id="4" name="Slide Number Placeholder 3"/>
          <p:cNvSpPr>
            <a:spLocks noGrp="1"/>
          </p:cNvSpPr>
          <p:nvPr>
            <p:ph type="sldNum" sz="quarter" idx="10"/>
          </p:nvPr>
        </p:nvSpPr>
        <p:spPr/>
        <p:txBody>
          <a:bodyPr/>
          <a:lstStyle/>
          <a:p>
            <a:fld id="{1A202337-F4D6-4504-9D17-B713B6592478}" type="slidenum">
              <a:rPr lang="en-GB" smtClean="0"/>
              <a:pPr/>
              <a:t>7</a:t>
            </a:fld>
            <a:endParaRPr lang="en-GB" dirty="0"/>
          </a:p>
        </p:txBody>
      </p:sp>
      <p:sp>
        <p:nvSpPr>
          <p:cNvPr id="7" name="Slide Image Placeholder 6"/>
          <p:cNvSpPr>
            <a:spLocks noGrp="1" noRot="1" noChangeAspect="1"/>
          </p:cNvSpPr>
          <p:nvPr>
            <p:ph type="sldImg"/>
          </p:nvPr>
        </p:nvSpPr>
        <p:spPr>
          <a:xfrm>
            <a:off x="231775" y="630238"/>
            <a:ext cx="3857625" cy="2894012"/>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smtClean="0"/>
              <a:t>As</a:t>
            </a:r>
            <a:r>
              <a:rPr lang="en-US" baseline="0" dirty="0" smtClean="0"/>
              <a:t> we go through the guide papers and practice sets, you will notice that there are some papers that really require the scorer to carefully examine the student’s work to figure out where they started and how they worked through the problem.  As you score papers it is your responsibility to carefully examine such responses to determine whether the necessary steps and information are included. </a:t>
            </a:r>
          </a:p>
          <a:p>
            <a:endParaRPr lang="en-US" baseline="0" dirty="0" smtClean="0"/>
          </a:p>
          <a:p>
            <a:r>
              <a:rPr lang="en-US" baseline="0" dirty="0" smtClean="0"/>
              <a:t>You may find that some students use methods that are not familiar to you as a scorer.  When a student uses a unique- yet acceptable- method to solve mathematical problems, they should receive the same credit as a student who has used a more traditional approach.  We want to make sure that we objectively evaluate all approaches based on the scoring standards.  Please don’t hesitate to ask your table leader if you have questions about an unusual response. </a:t>
            </a:r>
            <a:endParaRPr lang="en-US" dirty="0"/>
          </a:p>
        </p:txBody>
      </p:sp>
      <p:sp>
        <p:nvSpPr>
          <p:cNvPr id="4" name="Slide Number Placeholder 3"/>
          <p:cNvSpPr>
            <a:spLocks noGrp="1"/>
          </p:cNvSpPr>
          <p:nvPr>
            <p:ph type="sldNum" sz="quarter" idx="10"/>
          </p:nvPr>
        </p:nvSpPr>
        <p:spPr/>
        <p:txBody>
          <a:bodyPr/>
          <a:lstStyle/>
          <a:p>
            <a:fld id="{1A202337-F4D6-4504-9D17-B713B6592478}" type="slidenum">
              <a:rPr lang="en-GB" smtClean="0"/>
              <a:pPr/>
              <a:t>8</a:t>
            </a:fld>
            <a:endParaRPr lang="en-GB" dirty="0"/>
          </a:p>
        </p:txBody>
      </p:sp>
      <p:sp>
        <p:nvSpPr>
          <p:cNvPr id="7" name="Slide Image Placeholder 6"/>
          <p:cNvSpPr>
            <a:spLocks noGrp="1" noRot="1" noChangeAspect="1"/>
          </p:cNvSpPr>
          <p:nvPr>
            <p:ph type="sldImg"/>
          </p:nvPr>
        </p:nvSpPr>
        <p:spPr>
          <a:xfrm>
            <a:off x="231775" y="630238"/>
            <a:ext cx="3857625" cy="2894012"/>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F7FC8-DFCC-4405-AF1D-4EB489BCB67C}" type="slidenum">
              <a:rPr lang="en-GB" smtClean="0"/>
              <a:pPr>
                <a:defRPr/>
              </a:pPr>
              <a:t>9</a:t>
            </a:fld>
            <a:endParaRPr lang="en-GB" dirty="0"/>
          </a:p>
        </p:txBody>
      </p:sp>
    </p:spTree>
    <p:extLst>
      <p:ext uri="{BB962C8B-B14F-4D97-AF65-F5344CB8AC3E}">
        <p14:creationId xmlns:p14="http://schemas.microsoft.com/office/powerpoint/2010/main" val="2999502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2" descr="Pearson_Strap_Bound_White"/>
          <p:cNvPicPr>
            <a:picLocks noChangeAspect="1" noChangeArrowheads="1"/>
          </p:cNvPicPr>
          <p:nvPr userDrawn="1">
            <p:custDataLst>
              <p:tags r:id="rId1"/>
            </p:custDataLst>
          </p:nvPr>
        </p:nvPicPr>
        <p:blipFill>
          <a:blip r:embed="rId3"/>
          <a:srcRect/>
          <a:stretch>
            <a:fillRect/>
          </a:stretch>
        </p:blipFill>
        <p:spPr bwMode="auto">
          <a:xfrm>
            <a:off x="0" y="6356350"/>
            <a:ext cx="1908175" cy="493713"/>
          </a:xfrm>
          <a:prstGeom prst="rect">
            <a:avLst/>
          </a:prstGeom>
          <a:noFill/>
          <a:ln w="9525">
            <a:noFill/>
            <a:miter lim="800000"/>
            <a:headEnd/>
            <a:tailEnd/>
          </a:ln>
        </p:spPr>
      </p:pic>
      <p:sp>
        <p:nvSpPr>
          <p:cNvPr id="3" name="Rectangle 9"/>
          <p:cNvSpPr>
            <a:spLocks noChangeArrowheads="1"/>
          </p:cNvSpPr>
          <p:nvPr userDrawn="1"/>
        </p:nvSpPr>
        <p:spPr bwMode="auto">
          <a:xfrm>
            <a:off x="-12700" y="6502400"/>
            <a:ext cx="9182100" cy="381000"/>
          </a:xfrm>
          <a:prstGeom prst="rect">
            <a:avLst/>
          </a:prstGeom>
          <a:solidFill>
            <a:srgbClr val="628DBB"/>
          </a:solidFill>
          <a:ln w="9525">
            <a:noFill/>
            <a:round/>
            <a:headEnd/>
            <a:tailEnd/>
          </a:ln>
        </p:spPr>
        <p:txBody>
          <a:bodyPr lIns="0" tIns="0" rIns="0" bIns="0"/>
          <a:lstStyle/>
          <a:p>
            <a:pPr>
              <a:spcBef>
                <a:spcPct val="50000"/>
              </a:spcBef>
              <a:defRPr/>
            </a:pPr>
            <a:endParaRPr lang="en-US" dirty="0"/>
          </a:p>
        </p:txBody>
      </p:sp>
      <p:sp>
        <p:nvSpPr>
          <p:cNvPr id="4" name="Rectangle 6"/>
          <p:cNvSpPr>
            <a:spLocks noGrp="1" noChangeArrowheads="1"/>
          </p:cNvSpPr>
          <p:nvPr>
            <p:ph type="sldNum" sz="quarter" idx="10"/>
          </p:nvPr>
        </p:nvSpPr>
        <p:spPr/>
        <p:txBody>
          <a:bodyPr/>
          <a:lstStyle>
            <a:lvl1pPr>
              <a:defRPr>
                <a:solidFill>
                  <a:schemeClr val="bg1"/>
                </a:solidFill>
              </a:defRPr>
            </a:lvl1pPr>
          </a:lstStyle>
          <a:p>
            <a:pPr>
              <a:defRPr/>
            </a:pPr>
            <a:fld id="{D16B8BAC-7A9D-4D10-9AB4-B6BD8A5777C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197628"/>
            <a:ext cx="8229600" cy="900113"/>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solidFill>
                  <a:schemeClr val="accent3"/>
                </a:solidFill>
              </a:defRPr>
            </a:lvl1pPr>
          </a:lstStyle>
          <a:p>
            <a:pPr>
              <a:defRPr/>
            </a:pPr>
            <a:fld id="{DB51F911-9872-4B24-A7FD-2C5516E4AA1A}"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5954F75-B906-4C76-8DBF-71B6BCDA871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197628"/>
            <a:ext cx="8229600" cy="900113"/>
          </a:xfrm>
          <a:noFill/>
          <a:ln>
            <a:noFill/>
          </a:ln>
          <a:extLst/>
        </p:spPr>
        <p:txBody>
          <a:bodyPr/>
          <a:lstStyle>
            <a:lvl1pPr>
              <a:defRPr lang="en-US" sz="2400" b="0" kern="1200">
                <a:solidFill>
                  <a:srgbClr val="628DBB"/>
                </a:solidFill>
                <a:latin typeface="Verdana" pitchFamily="-1" charset="0"/>
                <a:ea typeface="+mn-ea"/>
                <a:cs typeface="Arial" charset="0"/>
              </a:defRPr>
            </a:lvl1pPr>
          </a:lstStyle>
          <a:p>
            <a:pPr lvl="0"/>
            <a:r>
              <a:rPr lang="en-US"/>
              <a:t>Click to edit Master title style</a:t>
            </a:r>
          </a:p>
        </p:txBody>
      </p:sp>
      <p:sp>
        <p:nvSpPr>
          <p:cNvPr id="3" name="Content Placeholder 2"/>
          <p:cNvSpPr>
            <a:spLocks noGrp="1"/>
          </p:cNvSpPr>
          <p:nvPr>
            <p:ph sz="half" idx="1"/>
          </p:nvPr>
        </p:nvSpPr>
        <p:spPr>
          <a:xfrm>
            <a:off x="365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56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D60E6108-4ED6-4433-BA0D-75963D80D07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0" y="714375"/>
            <a:ext cx="9144000" cy="785813"/>
          </a:xfrm>
          <a:prstGeom prst="rect">
            <a:avLst/>
          </a:prstGeom>
          <a:solidFill>
            <a:schemeClr val="bg1"/>
          </a:solidFill>
          <a:ln w="9525" algn="ctr">
            <a:noFill/>
            <a:round/>
            <a:headEnd/>
            <a:tailEnd/>
          </a:ln>
        </p:spPr>
        <p:txBody>
          <a:bodyPr lIns="0" tIns="0" rIns="0" bIns="0"/>
          <a:lstStyle/>
          <a:p>
            <a:pPr>
              <a:spcBef>
                <a:spcPct val="50000"/>
              </a:spcBef>
              <a:defRPr/>
            </a:pPr>
            <a:endParaRPr lang="en-US" dirty="0"/>
          </a:p>
        </p:txBody>
      </p:sp>
      <p:sp>
        <p:nvSpPr>
          <p:cNvPr id="2" name="Title 1"/>
          <p:cNvSpPr>
            <a:spLocks noGrp="1"/>
          </p:cNvSpPr>
          <p:nvPr>
            <p:ph type="title"/>
          </p:nvPr>
        </p:nvSpPr>
        <p:spPr>
          <a:xfrm>
            <a:off x="365125" y="207670"/>
            <a:ext cx="8229600" cy="450056"/>
          </a:xfrm>
          <a:noFill/>
          <a:ln>
            <a:noFill/>
          </a:ln>
          <a:extLst/>
        </p:spPr>
        <p:txBody>
          <a:bodyPr/>
          <a:lstStyle>
            <a:lvl1pPr>
              <a:defRPr lang="en-US"/>
            </a:lvl1pPr>
          </a:lstStyle>
          <a:p>
            <a:pPr lvl="0"/>
            <a:r>
              <a:rPr lang="en-US"/>
              <a:t>Click to edit Master title style</a:t>
            </a:r>
          </a:p>
        </p:txBody>
      </p:sp>
      <p:sp>
        <p:nvSpPr>
          <p:cNvPr id="8" name="Slide Number Placeholder 4"/>
          <p:cNvSpPr txBox="1">
            <a:spLocks/>
          </p:cNvSpPr>
          <p:nvPr userDrawn="1"/>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p:spPr>
        <p:txBody>
          <a:bodyPr/>
          <a:lstStyle>
            <a:lvl1pPr>
              <a:defRPr lang="en-US"/>
            </a:lvl1pPr>
          </a:lstStyle>
          <a:p>
            <a:pPr lvl="0"/>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E4C9FFE0-BAFC-47E5-9493-BE1D780B663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639683D-1C67-49D7-8285-8FBF4904778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udentExample">
    <p:spTree>
      <p:nvGrpSpPr>
        <p:cNvPr id="1" name=""/>
        <p:cNvGrpSpPr/>
        <p:nvPr/>
      </p:nvGrpSpPr>
      <p:grpSpPr>
        <a:xfrm>
          <a:off x="0" y="0"/>
          <a:ext cx="0" cy="0"/>
          <a:chOff x="0" y="0"/>
          <a:chExt cx="0" cy="0"/>
        </a:xfrm>
      </p:grpSpPr>
      <p:sp>
        <p:nvSpPr>
          <p:cNvPr id="2" name="Title 1"/>
          <p:cNvSpPr>
            <a:spLocks noGrp="1"/>
          </p:cNvSpPr>
          <p:nvPr>
            <p:ph type="title"/>
          </p:nvPr>
        </p:nvSpPr>
        <p:spPr>
          <a:xfrm>
            <a:off x="365125" y="186742"/>
            <a:ext cx="8229600" cy="900112"/>
          </a:xfrm>
          <a:noFill/>
          <a:ln>
            <a:noFill/>
          </a:ln>
          <a:extLst/>
        </p:spPr>
        <p:txBody>
          <a:bodyPr/>
          <a:lstStyle>
            <a:lvl1pPr>
              <a:defRPr lang="en-US" dirty="0"/>
            </a:lvl1pPr>
          </a:lstStyle>
          <a:p>
            <a:pPr lvl="0"/>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06CF7D24-BF4A-42E9-9917-DCA939518D5D}"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6502400"/>
            <a:ext cx="9156700" cy="381000"/>
          </a:xfrm>
          <a:prstGeom prst="rect">
            <a:avLst/>
          </a:prstGeom>
          <a:solidFill>
            <a:srgbClr val="628DBB"/>
          </a:solidFill>
          <a:ln w="9525">
            <a:noFill/>
            <a:round/>
            <a:headEnd/>
            <a:tailEnd/>
          </a:ln>
        </p:spPr>
        <p:txBody>
          <a:bodyPr lIns="0" tIns="0" rIns="0" bIns="0"/>
          <a:lstStyle/>
          <a:p>
            <a:pPr>
              <a:spcBef>
                <a:spcPct val="50000"/>
              </a:spcBef>
              <a:defRPr/>
            </a:pPr>
            <a:endParaRPr lang="en-US" dirty="0"/>
          </a:p>
        </p:txBody>
      </p:sp>
      <p:sp>
        <p:nvSpPr>
          <p:cNvPr id="1027" name="Rectangle 6"/>
          <p:cNvSpPr>
            <a:spLocks noChangeArrowheads="1"/>
          </p:cNvSpPr>
          <p:nvPr/>
        </p:nvSpPr>
        <p:spPr bwMode="auto">
          <a:xfrm>
            <a:off x="0" y="0"/>
            <a:ext cx="9144000" cy="1193800"/>
          </a:xfrm>
          <a:prstGeom prst="rect">
            <a:avLst/>
          </a:prstGeom>
          <a:solidFill>
            <a:srgbClr val="E3EDF4"/>
          </a:solidFill>
          <a:ln w="9525">
            <a:noFill/>
            <a:round/>
            <a:headEnd/>
            <a:tailEnd/>
          </a:ln>
        </p:spPr>
        <p:txBody>
          <a:bodyPr lIns="0" tIns="0" rIns="0" bIns="0"/>
          <a:lstStyle/>
          <a:p>
            <a:pPr>
              <a:spcBef>
                <a:spcPct val="50000"/>
              </a:spcBef>
              <a:defRPr/>
            </a:pPr>
            <a:endParaRPr lang="en-US" dirty="0"/>
          </a:p>
        </p:txBody>
      </p:sp>
      <p:sp>
        <p:nvSpPr>
          <p:cNvPr id="1028" name="Rectangle 2"/>
          <p:cNvSpPr>
            <a:spLocks noGrp="1" noChangeArrowheads="1"/>
          </p:cNvSpPr>
          <p:nvPr>
            <p:ph type="title"/>
          </p:nvPr>
        </p:nvSpPr>
        <p:spPr bwMode="auto">
          <a:xfrm>
            <a:off x="365125" y="234950"/>
            <a:ext cx="8229600" cy="90011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365125" y="1546225"/>
            <a:ext cx="8229600" cy="452596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72070" name="Rectangle 6"/>
          <p:cNvSpPr>
            <a:spLocks noGrp="1" noChangeArrowheads="1"/>
          </p:cNvSpPr>
          <p:nvPr>
            <p:ph type="sldNum" sz="quarter" idx="4"/>
          </p:nvPr>
        </p:nvSpPr>
        <p:spPr bwMode="gray">
          <a:xfrm>
            <a:off x="8623300" y="6584950"/>
            <a:ext cx="520700" cy="2730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b="1">
                <a:solidFill>
                  <a:schemeClr val="bg1"/>
                </a:solidFill>
                <a:latin typeface="Verdana" pitchFamily="-1" charset="0"/>
                <a:cs typeface="Arial" charset="0"/>
              </a:defRPr>
            </a:lvl1pPr>
          </a:lstStyle>
          <a:p>
            <a:pPr>
              <a:defRPr/>
            </a:pPr>
            <a:fld id="{08C499F4-69B0-410F-8D93-A17F0EBCB59A}"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062" r:id="rId1"/>
    <p:sldLayoutId id="2147484056" r:id="rId2"/>
    <p:sldLayoutId id="2147484057" r:id="rId3"/>
    <p:sldLayoutId id="2147484058" r:id="rId4"/>
    <p:sldLayoutId id="2147484063" r:id="rId5"/>
    <p:sldLayoutId id="2147484059" r:id="rId6"/>
    <p:sldLayoutId id="2147484060" r:id="rId7"/>
    <p:sldLayoutId id="2147484061" r:id="rId8"/>
  </p:sldLayoutIdLst>
  <p:timing>
    <p:tnLst>
      <p:par>
        <p:cTn id="1" dur="indefinite" restart="never" nodeType="tmRoot"/>
      </p:par>
    </p:tnLst>
  </p:timing>
  <p:hf hdr="0" dt="0"/>
  <p:txStyles>
    <p:titleStyle>
      <a:lvl1pPr algn="l" rtl="0" eaLnBrk="0" fontAlgn="base" hangingPunct="0">
        <a:spcBef>
          <a:spcPct val="0"/>
        </a:spcBef>
        <a:spcAft>
          <a:spcPct val="0"/>
        </a:spcAft>
        <a:defRPr lang="en-US" sz="2400" kern="1200">
          <a:solidFill>
            <a:srgbClr val="628DBB"/>
          </a:solidFill>
          <a:latin typeface="Verdana" pitchFamily="-1" charset="0"/>
          <a:ea typeface="+mn-ea"/>
          <a:cs typeface="Arial" charset="0"/>
        </a:defRPr>
      </a:lvl1pPr>
      <a:lvl2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2pPr>
      <a:lvl3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3pPr>
      <a:lvl4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4pPr>
      <a:lvl5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5pPr>
      <a:lvl6pPr marL="4572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6pPr>
      <a:lvl7pPr marL="9144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7pPr>
      <a:lvl8pPr marL="13716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8pPr>
      <a:lvl9pPr marL="18288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9pPr>
    </p:titleStyle>
    <p:bodyStyle>
      <a:lvl1pPr marL="342900" indent="-342900" algn="l" rtl="0" eaLnBrk="0" fontAlgn="base" hangingPunct="0">
        <a:spcBef>
          <a:spcPct val="50000"/>
        </a:spcBef>
        <a:spcAft>
          <a:spcPct val="0"/>
        </a:spcAft>
        <a:buSzPct val="80000"/>
        <a:buFont typeface="Verdana" pitchFamily="34" charset="0"/>
        <a:defRPr sz="2400">
          <a:solidFill>
            <a:schemeClr val="tx1"/>
          </a:solidFill>
          <a:latin typeface="Gill Sans MT Pro Book"/>
          <a:ea typeface="+mn-ea"/>
          <a:cs typeface="Gill Sans MT Pro Book"/>
        </a:defRPr>
      </a:lvl1pPr>
      <a:lvl2pPr marL="336550" indent="-334963" algn="l" rtl="0" eaLnBrk="0" fontAlgn="base" hangingPunct="0">
        <a:spcBef>
          <a:spcPct val="50000"/>
        </a:spcBef>
        <a:spcAft>
          <a:spcPct val="0"/>
        </a:spcAft>
        <a:buSzPct val="80000"/>
        <a:buFont typeface="Verdana" pitchFamily="34" charset="0"/>
        <a:buChar char="•"/>
        <a:defRPr sz="2400">
          <a:solidFill>
            <a:schemeClr val="tx1"/>
          </a:solidFill>
          <a:latin typeface="Gill Sans MT Pro Book"/>
          <a:ea typeface="+mn-ea"/>
          <a:cs typeface="Gill Sans MT Pro Book"/>
        </a:defRPr>
      </a:lvl2pPr>
      <a:lvl3pPr marL="690563" indent="-354013" algn="l" rtl="0" eaLnBrk="0" fontAlgn="base" hangingPunct="0">
        <a:spcBef>
          <a:spcPct val="20000"/>
        </a:spcBef>
        <a:spcAft>
          <a:spcPct val="0"/>
        </a:spcAft>
        <a:buSzPct val="80000"/>
        <a:buFont typeface="Arial" charset="0"/>
        <a:buChar char="–"/>
        <a:defRPr sz="2400">
          <a:solidFill>
            <a:schemeClr val="tx1"/>
          </a:solidFill>
          <a:latin typeface="Gill Sans MT Pro Book"/>
          <a:ea typeface="+mn-ea"/>
          <a:cs typeface="Gill Sans MT Pro Book"/>
        </a:defRPr>
      </a:lvl3pPr>
      <a:lvl4pPr marL="1027113" indent="-336550" algn="l" rtl="0" eaLnBrk="0" fontAlgn="base" hangingPunct="0">
        <a:spcBef>
          <a:spcPct val="20000"/>
        </a:spcBef>
        <a:spcAft>
          <a:spcPct val="0"/>
        </a:spcAft>
        <a:buSzPct val="80000"/>
        <a:buFont typeface="Arial" charset="0"/>
        <a:buChar char="○"/>
        <a:defRPr sz="2400">
          <a:solidFill>
            <a:schemeClr val="tx1"/>
          </a:solidFill>
          <a:latin typeface="Gill Sans MT Pro Book"/>
          <a:ea typeface="+mn-ea"/>
          <a:cs typeface="Gill Sans MT Pro Book"/>
        </a:defRPr>
      </a:lvl4pPr>
      <a:lvl5pPr marL="2057400" indent="-228600" algn="l" rtl="0" eaLnBrk="0" fontAlgn="base" hangingPunct="0">
        <a:lnSpc>
          <a:spcPct val="120000"/>
        </a:lnSpc>
        <a:spcBef>
          <a:spcPct val="0"/>
        </a:spcBef>
        <a:spcAft>
          <a:spcPct val="0"/>
        </a:spcAft>
        <a:buSzPct val="80000"/>
        <a:buFont typeface="Verdana" pitchFamily="34" charset="0"/>
        <a:buChar char="•"/>
        <a:defRPr sz="2000">
          <a:solidFill>
            <a:schemeClr val="tx1"/>
          </a:solidFill>
          <a:latin typeface="+mn-lt"/>
          <a:ea typeface="+mn-ea"/>
          <a:cs typeface="+mn-cs"/>
        </a:defRPr>
      </a:lvl5pPr>
      <a:lvl6pPr marL="25146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6pPr>
      <a:lvl7pPr marL="29718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7pPr>
      <a:lvl8pPr marL="34290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8pPr>
      <a:lvl9pPr marL="38862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13" Type="http://schemas.openxmlformats.org/officeDocument/2006/relationships/image" Target="../media/image6.png"/><Relationship Id="rId3" Type="http://schemas.openxmlformats.org/officeDocument/2006/relationships/tags" Target="../tags/tag5.xml"/><Relationship Id="rId7" Type="http://schemas.openxmlformats.org/officeDocument/2006/relationships/slideLayout" Target="../slideLayouts/slideLayout1.xml"/><Relationship Id="rId12" Type="http://schemas.openxmlformats.org/officeDocument/2006/relationships/image" Target="../media/image5.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image" Target="../media/image4.png"/><Relationship Id="rId5" Type="http://schemas.openxmlformats.org/officeDocument/2006/relationships/tags" Target="../tags/tag7.xml"/><Relationship Id="rId10" Type="http://schemas.openxmlformats.org/officeDocument/2006/relationships/image" Target="../media/image3.png"/><Relationship Id="rId4" Type="http://schemas.openxmlformats.org/officeDocument/2006/relationships/tags" Target="../tags/tag6.xm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mailto:emscassessinfo@mail.nysed.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engageny.org/resource/common-core-shifts/" TargetMode="External"/><Relationship Id="rId5" Type="http://schemas.openxmlformats.org/officeDocument/2006/relationships/hyperlink" Target="mailto:educatoreval@mail.nysed.gov" TargetMode="External"/><Relationship Id="rId4" Type="http://schemas.openxmlformats.org/officeDocument/2006/relationships/hyperlink" Target="http://www.p12.nysed.gov/assessment/ei/eigen.html"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4" descr="image3_title.png"/>
          <p:cNvPicPr>
            <a:picLocks noChangeAspect="1"/>
          </p:cNvPicPr>
          <p:nvPr>
            <p:custDataLst>
              <p:tags r:id="rId2"/>
            </p:custDataLst>
          </p:nvPr>
        </p:nvPicPr>
        <p:blipFill>
          <a:blip r:embed="rId9"/>
          <a:srcRect/>
          <a:stretch>
            <a:fillRect/>
          </a:stretch>
        </p:blipFill>
        <p:spPr bwMode="auto">
          <a:xfrm rot="1210289">
            <a:off x="2965450" y="2470150"/>
            <a:ext cx="3213100" cy="2260600"/>
          </a:xfrm>
          <a:prstGeom prst="rect">
            <a:avLst/>
          </a:prstGeom>
          <a:noFill/>
          <a:ln w="9525">
            <a:noFill/>
            <a:miter lim="800000"/>
            <a:headEnd/>
            <a:tailEnd/>
          </a:ln>
        </p:spPr>
      </p:pic>
      <p:pic>
        <p:nvPicPr>
          <p:cNvPr id="4099" name="Picture 15" descr="image4_title.png"/>
          <p:cNvPicPr>
            <a:picLocks noChangeAspect="1"/>
          </p:cNvPicPr>
          <p:nvPr>
            <p:custDataLst>
              <p:tags r:id="rId3"/>
            </p:custDataLst>
          </p:nvPr>
        </p:nvPicPr>
        <p:blipFill>
          <a:blip r:embed="rId10"/>
          <a:srcRect/>
          <a:stretch>
            <a:fillRect/>
          </a:stretch>
        </p:blipFill>
        <p:spPr bwMode="auto">
          <a:xfrm rot="-913974">
            <a:off x="4708525" y="2728913"/>
            <a:ext cx="3213100" cy="2260600"/>
          </a:xfrm>
          <a:prstGeom prst="rect">
            <a:avLst/>
          </a:prstGeom>
          <a:noFill/>
          <a:ln w="9525">
            <a:noFill/>
            <a:miter lim="800000"/>
            <a:headEnd/>
            <a:tailEnd/>
          </a:ln>
        </p:spPr>
      </p:pic>
      <p:pic>
        <p:nvPicPr>
          <p:cNvPr id="4100" name="Picture 13" descr="image1_title.png"/>
          <p:cNvPicPr>
            <a:picLocks noChangeAspect="1"/>
          </p:cNvPicPr>
          <p:nvPr>
            <p:custDataLst>
              <p:tags r:id="rId4"/>
            </p:custDataLst>
          </p:nvPr>
        </p:nvPicPr>
        <p:blipFill>
          <a:blip r:embed="rId11"/>
          <a:srcRect/>
          <a:stretch>
            <a:fillRect/>
          </a:stretch>
        </p:blipFill>
        <p:spPr bwMode="auto">
          <a:xfrm rot="-1176974">
            <a:off x="106363" y="2841625"/>
            <a:ext cx="3213100" cy="2260600"/>
          </a:xfrm>
          <a:prstGeom prst="rect">
            <a:avLst/>
          </a:prstGeom>
          <a:noFill/>
          <a:ln w="9525">
            <a:noFill/>
            <a:miter lim="800000"/>
            <a:headEnd/>
            <a:tailEnd/>
          </a:ln>
        </p:spPr>
      </p:pic>
      <p:pic>
        <p:nvPicPr>
          <p:cNvPr id="4101" name="PPTShape_0" descr="ny-images-title2.png"/>
          <p:cNvPicPr>
            <a:picLocks noChangeAspect="1"/>
          </p:cNvPicPr>
          <p:nvPr>
            <p:custDataLst>
              <p:tags r:id="rId5"/>
            </p:custDataLst>
          </p:nvPr>
        </p:nvPicPr>
        <p:blipFill>
          <a:blip r:embed="rId12"/>
          <a:srcRect/>
          <a:stretch>
            <a:fillRect/>
          </a:stretch>
        </p:blipFill>
        <p:spPr bwMode="auto">
          <a:xfrm rot="-972850">
            <a:off x="1606550" y="3008313"/>
            <a:ext cx="2790825" cy="1963737"/>
          </a:xfrm>
          <a:prstGeom prst="rect">
            <a:avLst/>
          </a:prstGeom>
          <a:noFill/>
          <a:ln w="9525">
            <a:noFill/>
            <a:miter lim="800000"/>
            <a:headEnd/>
            <a:tailEnd/>
          </a:ln>
        </p:spPr>
      </p:pic>
      <p:pic>
        <p:nvPicPr>
          <p:cNvPr id="4102" name="Picture 20" descr="ny-images-title5.png"/>
          <p:cNvPicPr>
            <a:picLocks noChangeAspect="1"/>
          </p:cNvPicPr>
          <p:nvPr>
            <p:custDataLst>
              <p:tags r:id="rId6"/>
            </p:custDataLst>
          </p:nvPr>
        </p:nvPicPr>
        <p:blipFill>
          <a:blip r:embed="rId13"/>
          <a:srcRect/>
          <a:stretch>
            <a:fillRect/>
          </a:stretch>
        </p:blipFill>
        <p:spPr bwMode="auto">
          <a:xfrm rot="659028">
            <a:off x="6191250" y="3086100"/>
            <a:ext cx="2790825" cy="1963738"/>
          </a:xfrm>
          <a:prstGeom prst="rect">
            <a:avLst/>
          </a:prstGeom>
          <a:noFill/>
          <a:ln w="9525">
            <a:noFill/>
            <a:miter lim="800000"/>
            <a:headEnd/>
            <a:tailEnd/>
          </a:ln>
        </p:spPr>
      </p:pic>
      <p:sp>
        <p:nvSpPr>
          <p:cNvPr id="4103" name="Rectangle 5"/>
          <p:cNvSpPr>
            <a:spLocks noChangeArrowheads="1"/>
          </p:cNvSpPr>
          <p:nvPr/>
        </p:nvSpPr>
        <p:spPr bwMode="auto">
          <a:xfrm>
            <a:off x="0" y="4356100"/>
            <a:ext cx="9156700" cy="2514600"/>
          </a:xfrm>
          <a:prstGeom prst="rect">
            <a:avLst/>
          </a:prstGeom>
          <a:solidFill>
            <a:srgbClr val="628DBB"/>
          </a:solidFill>
          <a:ln w="9525">
            <a:noFill/>
            <a:round/>
            <a:headEnd/>
            <a:tailEnd/>
          </a:ln>
        </p:spPr>
        <p:txBody>
          <a:bodyPr lIns="0" tIns="0" rIns="0" bIns="0"/>
          <a:lstStyle/>
          <a:p>
            <a:pPr>
              <a:spcBef>
                <a:spcPct val="50000"/>
              </a:spcBef>
            </a:pPr>
            <a:endParaRPr lang="en-US" dirty="0"/>
          </a:p>
        </p:txBody>
      </p:sp>
      <p:sp>
        <p:nvSpPr>
          <p:cNvPr id="4104" name="Rectangle 4"/>
          <p:cNvSpPr txBox="1">
            <a:spLocks noChangeArrowheads="1"/>
          </p:cNvSpPr>
          <p:nvPr/>
        </p:nvSpPr>
        <p:spPr bwMode="auto">
          <a:xfrm>
            <a:off x="0" y="4367213"/>
            <a:ext cx="9144000" cy="1701800"/>
          </a:xfrm>
          <a:prstGeom prst="rect">
            <a:avLst/>
          </a:prstGeom>
          <a:noFill/>
          <a:ln w="9525">
            <a:noFill/>
            <a:miter lim="800000"/>
            <a:headEnd/>
            <a:tailEnd/>
          </a:ln>
        </p:spPr>
        <p:txBody>
          <a:bodyPr lIns="0" tIns="0"/>
          <a:lstStyle/>
          <a:p>
            <a:pPr algn="ctr"/>
            <a:r>
              <a:rPr lang="en-US" sz="4000" b="1" dirty="0">
                <a:solidFill>
                  <a:srgbClr val="FBF5EA"/>
                </a:solidFill>
              </a:rPr>
              <a:t>New York State 2013 </a:t>
            </a:r>
            <a:br>
              <a:rPr lang="en-US" sz="4000" b="1" dirty="0">
                <a:solidFill>
                  <a:srgbClr val="FBF5EA"/>
                </a:solidFill>
              </a:rPr>
            </a:br>
            <a:r>
              <a:rPr lang="en-US" sz="4000" b="1" dirty="0">
                <a:solidFill>
                  <a:srgbClr val="FBF5EA"/>
                </a:solidFill>
              </a:rPr>
              <a:t>Grades 3-8 Common Core </a:t>
            </a:r>
            <a:r>
              <a:rPr lang="en-US" sz="4000" b="1" dirty="0" smtClean="0">
                <a:solidFill>
                  <a:srgbClr val="FBF5EA"/>
                </a:solidFill>
              </a:rPr>
              <a:t>Mathematics </a:t>
            </a:r>
            <a:r>
              <a:rPr lang="en-US" sz="4000" b="1" dirty="0">
                <a:solidFill>
                  <a:srgbClr val="FBF5EA"/>
                </a:solidFill>
              </a:rPr>
              <a:t>Rubric and Scoring Turnkey Training</a:t>
            </a:r>
            <a:endParaRPr lang="en-GB" sz="4000" b="1" dirty="0">
              <a:solidFill>
                <a:srgbClr val="FBF5EA"/>
              </a:solidFill>
              <a:latin typeface="Gill Sans MT Pro Book" pitchFamily="-1" charset="0"/>
            </a:endParaRPr>
          </a:p>
        </p:txBody>
      </p:sp>
      <p:sp>
        <p:nvSpPr>
          <p:cNvPr id="2" name="TextBox 1"/>
          <p:cNvSpPr txBox="1"/>
          <p:nvPr/>
        </p:nvSpPr>
        <p:spPr>
          <a:xfrm>
            <a:off x="228964" y="317241"/>
            <a:ext cx="5234125" cy="584775"/>
          </a:xfrm>
          <a:prstGeom prst="rect">
            <a:avLst/>
          </a:prstGeom>
          <a:noFill/>
        </p:spPr>
        <p:txBody>
          <a:bodyPr wrap="none" rtlCol="0">
            <a:spAutoFit/>
          </a:bodyPr>
          <a:lstStyle/>
          <a:p>
            <a:r>
              <a:rPr lang="en-US" sz="3200" dirty="0" smtClean="0"/>
              <a:t>Video 2: Holistic Scoring</a:t>
            </a:r>
            <a:endParaRPr lang="en-US" sz="3200"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dirty="0"/>
          </a:p>
        </p:txBody>
      </p:sp>
      <p:sp>
        <p:nvSpPr>
          <p:cNvPr id="3" name="Content Placeholder 2"/>
          <p:cNvSpPr>
            <a:spLocks noGrp="1"/>
          </p:cNvSpPr>
          <p:nvPr>
            <p:ph idx="1"/>
          </p:nvPr>
        </p:nvSpPr>
        <p:spPr/>
        <p:txBody>
          <a:bodyPr/>
          <a:lstStyle/>
          <a:p>
            <a:r>
              <a:rPr lang="en-US" sz="2200" dirty="0" smtClean="0"/>
              <a:t>For questions related to assessment: </a:t>
            </a:r>
          </a:p>
          <a:p>
            <a:pPr lvl="2"/>
            <a:r>
              <a:rPr lang="en-US" sz="2200" dirty="0" smtClean="0"/>
              <a:t>Email your question to: </a:t>
            </a:r>
            <a:r>
              <a:rPr lang="en-US" sz="2200" dirty="0" smtClean="0">
                <a:hlinkClick r:id="rId3"/>
              </a:rPr>
              <a:t>emscassessinfo@mail.nysed.gov</a:t>
            </a:r>
            <a:endParaRPr lang="en-US" sz="2200" dirty="0" smtClean="0"/>
          </a:p>
          <a:p>
            <a:pPr lvl="2"/>
            <a:r>
              <a:rPr lang="en-US" sz="2200" dirty="0" smtClean="0"/>
              <a:t>Check for additional information at the following website </a:t>
            </a:r>
            <a:r>
              <a:rPr lang="en-US" sz="2200" dirty="0">
                <a:hlinkClick r:id="rId4"/>
              </a:rPr>
              <a:t>http://</a:t>
            </a:r>
            <a:r>
              <a:rPr lang="en-US" sz="2200" dirty="0" smtClean="0">
                <a:hlinkClick r:id="rId4"/>
              </a:rPr>
              <a:t>www.p12.nysed.gov/assessment/ei/eigen.html</a:t>
            </a:r>
            <a:endParaRPr lang="en-US" sz="2200" dirty="0" smtClean="0"/>
          </a:p>
          <a:p>
            <a:pPr lvl="2"/>
            <a:r>
              <a:rPr lang="en-US" sz="2200" dirty="0" smtClean="0"/>
              <a:t>For questions related to APPR</a:t>
            </a:r>
          </a:p>
          <a:p>
            <a:pPr lvl="2"/>
            <a:r>
              <a:rPr lang="en-US" sz="2200" dirty="0" smtClean="0"/>
              <a:t>Email your </a:t>
            </a:r>
            <a:r>
              <a:rPr lang="en-US" sz="2200" dirty="0"/>
              <a:t>question to: </a:t>
            </a:r>
            <a:r>
              <a:rPr lang="en-US" sz="2200" dirty="0">
                <a:hlinkClick r:id="rId5"/>
              </a:rPr>
              <a:t>educatoreval@mail.nysed.gov</a:t>
            </a:r>
            <a:endParaRPr lang="en-US" sz="2200" dirty="0"/>
          </a:p>
          <a:p>
            <a:pPr marL="0" indent="0"/>
            <a:r>
              <a:rPr lang="en-US" sz="2200" dirty="0" smtClean="0"/>
              <a:t>Additional information regarding the common core shifts can be found at the following website: </a:t>
            </a:r>
          </a:p>
          <a:p>
            <a:pPr lvl="2"/>
            <a:r>
              <a:rPr lang="en-US" sz="2200" dirty="0">
                <a:hlinkClick r:id="rId6"/>
              </a:rPr>
              <a:t>http://engageny.org/resource/common-core-shifts/</a:t>
            </a:r>
            <a:endParaRPr lang="en-US" sz="2200" dirty="0"/>
          </a:p>
        </p:txBody>
      </p:sp>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10</a:t>
            </a:fld>
            <a:endParaRPr lang="en-US" dirty="0"/>
          </a:p>
        </p:txBody>
      </p:sp>
    </p:spTree>
    <p:extLst>
      <p:ext uri="{BB962C8B-B14F-4D97-AF65-F5344CB8AC3E}">
        <p14:creationId xmlns:p14="http://schemas.microsoft.com/office/powerpoint/2010/main" val="2031182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txBox="1">
            <a:spLocks noChangeArrowheads="1"/>
          </p:cNvSpPr>
          <p:nvPr/>
        </p:nvSpPr>
        <p:spPr bwMode="auto">
          <a:xfrm>
            <a:off x="0" y="361950"/>
            <a:ext cx="9144000" cy="658813"/>
          </a:xfrm>
          <a:prstGeom prst="rect">
            <a:avLst/>
          </a:prstGeom>
          <a:noFill/>
          <a:ln w="9525">
            <a:noFill/>
            <a:miter lim="800000"/>
            <a:headEnd/>
            <a:tailEnd/>
          </a:ln>
        </p:spPr>
        <p:txBody>
          <a:bodyPr lIns="0" tIns="0"/>
          <a:lstStyle/>
          <a:p>
            <a:pPr algn="ctr"/>
            <a:r>
              <a:rPr lang="en-US" sz="3200" dirty="0">
                <a:solidFill>
                  <a:srgbClr val="628DBB"/>
                </a:solidFill>
              </a:rPr>
              <a:t>Holistic Scoring</a:t>
            </a:r>
            <a:endParaRPr lang="en-GB" sz="3200" dirty="0">
              <a:solidFill>
                <a:srgbClr val="628DBB"/>
              </a:solidFill>
              <a:latin typeface="Gill Sans MT Pro Book" pitchFamily="-1" charset="0"/>
            </a:endParaRPr>
          </a:p>
        </p:txBody>
      </p:sp>
      <p:pic>
        <p:nvPicPr>
          <p:cNvPr id="7171" name="Picture 2"/>
          <p:cNvPicPr>
            <a:picLocks noChangeAspect="1"/>
          </p:cNvPicPr>
          <p:nvPr/>
        </p:nvPicPr>
        <p:blipFill>
          <a:blip r:embed="rId4"/>
          <a:srcRect/>
          <a:stretch>
            <a:fillRect/>
          </a:stretch>
        </p:blipFill>
        <p:spPr bwMode="auto">
          <a:xfrm>
            <a:off x="463550" y="1489075"/>
            <a:ext cx="8315325" cy="4743450"/>
          </a:xfrm>
          <a:prstGeom prst="rect">
            <a:avLst/>
          </a:prstGeom>
          <a:noFill/>
          <a:ln w="9525">
            <a:noFill/>
            <a:miter lim="800000"/>
            <a:headEnd/>
            <a:tailEnd/>
          </a:ln>
        </p:spPr>
      </p:pic>
      <p:sp>
        <p:nvSpPr>
          <p:cNvPr id="5"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2</a:t>
            </a:fld>
            <a:endParaRPr lang="en-US"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dirty="0" smtClean="0">
                <a:latin typeface="Verdana" pitchFamily="34" charset="0"/>
              </a:rPr>
              <a:t>Holistic Scoring</a:t>
            </a:r>
          </a:p>
        </p:txBody>
      </p:sp>
      <p:sp>
        <p:nvSpPr>
          <p:cNvPr id="8195" name="Content Placeholder 2"/>
          <p:cNvSpPr>
            <a:spLocks noGrp="1"/>
          </p:cNvSpPr>
          <p:nvPr>
            <p:ph idx="1"/>
          </p:nvPr>
        </p:nvSpPr>
        <p:spPr/>
        <p:txBody>
          <a:bodyPr/>
          <a:lstStyle/>
          <a:p>
            <a:pPr>
              <a:buFont typeface="Arial" charset="0"/>
              <a:buChar char="•"/>
            </a:pPr>
            <a:r>
              <a:rPr lang="en-US" dirty="0" smtClean="0">
                <a:latin typeface="Gill Sans MT Pro Book" pitchFamily="-1" charset="0"/>
                <a:cs typeface="Gill Sans MT Pro Book" pitchFamily="-1" charset="0"/>
              </a:rPr>
              <a:t>Holistic scoring assigns a single, overall test score for a response as a whole.  </a:t>
            </a:r>
          </a:p>
          <a:p>
            <a:pPr>
              <a:buFont typeface="Arial" charset="0"/>
              <a:buChar char="•"/>
            </a:pPr>
            <a:r>
              <a:rPr lang="en-US" dirty="0" smtClean="0">
                <a:latin typeface="Gill Sans MT Pro Book" pitchFamily="-1" charset="0"/>
                <a:cs typeface="Gill Sans MT Pro Book" pitchFamily="-1" charset="0"/>
              </a:rPr>
              <a:t>The single score reflects the level of understanding the student demonstrates in the response.</a:t>
            </a:r>
          </a:p>
          <a:p>
            <a:pPr>
              <a:buFont typeface="Arial" charset="0"/>
              <a:buChar char="•"/>
            </a:pPr>
            <a:r>
              <a:rPr lang="en-US" dirty="0" smtClean="0">
                <a:latin typeface="Gill Sans MT Pro Book" pitchFamily="-1" charset="0"/>
                <a:cs typeface="Gill Sans MT Pro Book" pitchFamily="-1" charset="0"/>
              </a:rPr>
              <a:t>To score holistically, you must look at the entire response, rather than evaluating the parts or individual attributes separately. </a:t>
            </a:r>
          </a:p>
          <a:p>
            <a:pPr>
              <a:buFont typeface="Arial" charset="0"/>
              <a:buChar char="•"/>
            </a:pPr>
            <a:r>
              <a:rPr lang="en-US" dirty="0" smtClean="0">
                <a:latin typeface="Gill Sans MT Pro Book" pitchFamily="-1" charset="0"/>
                <a:cs typeface="Gill Sans MT Pro Book" pitchFamily="-1" charset="0"/>
              </a:rPr>
              <a:t>A response may have some attributes of adjacent score points, but you must assign the score that best describes the response as a whole – the “best fit” score.</a:t>
            </a:r>
          </a:p>
        </p:txBody>
      </p:sp>
      <p:sp>
        <p:nvSpPr>
          <p:cNvPr id="5"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3</a:t>
            </a:fld>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dirty="0" smtClean="0">
                <a:latin typeface="Verdana" pitchFamily="34" charset="0"/>
              </a:rPr>
              <a:t>Holistic Scoring </a:t>
            </a:r>
            <a:r>
              <a:rPr lang="en-US" dirty="0">
                <a:latin typeface="Verdana" pitchFamily="34" charset="0"/>
              </a:rPr>
              <a:t>(Continued)</a:t>
            </a:r>
            <a:endParaRPr dirty="0" smtClean="0">
              <a:latin typeface="Verdana" pitchFamily="34" charset="0"/>
            </a:endParaRPr>
          </a:p>
        </p:txBody>
      </p:sp>
      <p:sp>
        <p:nvSpPr>
          <p:cNvPr id="9219" name="Content Placeholder 2"/>
          <p:cNvSpPr>
            <a:spLocks noGrp="1"/>
          </p:cNvSpPr>
          <p:nvPr>
            <p:ph idx="1"/>
          </p:nvPr>
        </p:nvSpPr>
        <p:spPr/>
        <p:txBody>
          <a:bodyPr/>
          <a:lstStyle/>
          <a:p>
            <a:r>
              <a:rPr lang="en-US" dirty="0" smtClean="0">
                <a:latin typeface="Gill Sans MT Pro Book" pitchFamily="-1" charset="0"/>
                <a:cs typeface="Gill Sans MT Pro Book" pitchFamily="-1" charset="0"/>
              </a:rPr>
              <a:t>When scoring holistically:</a:t>
            </a:r>
          </a:p>
          <a:p>
            <a:pPr algn="just">
              <a:buFont typeface="Arial" charset="0"/>
              <a:buChar char="•"/>
            </a:pPr>
            <a:r>
              <a:rPr lang="en-US" dirty="0" smtClean="0">
                <a:latin typeface="Gill Sans MT Pro Book" pitchFamily="-1" charset="0"/>
                <a:cs typeface="Gill Sans MT Pro Book" pitchFamily="-1" charset="0"/>
              </a:rPr>
              <a:t>Read thoroughly to assess the level of understanding demonstrated.</a:t>
            </a:r>
          </a:p>
          <a:p>
            <a:pPr>
              <a:buFont typeface="Arial" charset="0"/>
              <a:buChar char="•"/>
            </a:pPr>
            <a:r>
              <a:rPr lang="en-US" dirty="0" smtClean="0">
                <a:latin typeface="Gill Sans MT Pro Book" pitchFamily="-1" charset="0"/>
                <a:cs typeface="Gill Sans MT Pro Book" pitchFamily="-1" charset="0"/>
              </a:rPr>
              <a:t>Assign the score that best reflects the level of understanding the response demonstrates. </a:t>
            </a:r>
          </a:p>
          <a:p>
            <a:pPr>
              <a:buFont typeface="Arial" charset="0"/>
              <a:buChar char="•"/>
            </a:pPr>
            <a:r>
              <a:rPr lang="en-US" dirty="0" smtClean="0">
                <a:latin typeface="Gill Sans MT Pro Book" pitchFamily="-1" charset="0"/>
                <a:cs typeface="Gill Sans MT Pro Book" pitchFamily="-1" charset="0"/>
              </a:rPr>
              <a:t>Keep in mind that some errors may detract from the level of understanding demonstrated and other errors may not detract.</a:t>
            </a:r>
          </a:p>
          <a:p>
            <a:pPr>
              <a:buFont typeface="Arial" charset="0"/>
              <a:buChar char="•"/>
            </a:pPr>
            <a:r>
              <a:rPr lang="en-US" dirty="0" smtClean="0">
                <a:latin typeface="Gill Sans MT Pro Book" pitchFamily="-1" charset="0"/>
                <a:cs typeface="Gill Sans MT Pro Book" pitchFamily="-1" charset="0"/>
              </a:rPr>
              <a:t>Compare each response to the rubric and training papers.</a:t>
            </a:r>
          </a:p>
        </p:txBody>
      </p:sp>
      <p:sp>
        <p:nvSpPr>
          <p:cNvPr id="7"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4</a:t>
            </a:fld>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dirty="0" smtClean="0">
                <a:latin typeface="Verdana" pitchFamily="34" charset="0"/>
              </a:rPr>
              <a:t>Scoring versus Grading</a:t>
            </a:r>
          </a:p>
        </p:txBody>
      </p:sp>
      <p:sp>
        <p:nvSpPr>
          <p:cNvPr id="9219" name="Content Placeholder 2"/>
          <p:cNvSpPr>
            <a:spLocks noGrp="1"/>
          </p:cNvSpPr>
          <p:nvPr>
            <p:ph idx="1"/>
          </p:nvPr>
        </p:nvSpPr>
        <p:spPr/>
        <p:txBody>
          <a:bodyPr/>
          <a:lstStyle/>
          <a:p>
            <a:pPr marL="0" indent="0">
              <a:defRPr/>
            </a:pPr>
            <a:r>
              <a:rPr lang="en-US" dirty="0" smtClean="0"/>
              <a:t>Scoring a state test is quite different from grading classroom papers.</a:t>
            </a:r>
          </a:p>
          <a:p>
            <a:pPr>
              <a:buFont typeface="Arial" pitchFamily="34" charset="0"/>
              <a:buChar char="•"/>
              <a:defRPr/>
            </a:pPr>
            <a:r>
              <a:rPr lang="en-US" dirty="0" smtClean="0"/>
              <a:t>Scoring</a:t>
            </a:r>
          </a:p>
          <a:p>
            <a:pPr lvl="2">
              <a:defRPr/>
            </a:pPr>
            <a:r>
              <a:rPr lang="en-US" dirty="0" smtClean="0"/>
              <a:t>A response is assessed based on the demonstrated level of understanding and how it compares to the rubric and training papers.</a:t>
            </a:r>
          </a:p>
          <a:p>
            <a:pPr>
              <a:buFont typeface="Arial" pitchFamily="34" charset="0"/>
              <a:buChar char="•"/>
              <a:defRPr/>
            </a:pPr>
            <a:r>
              <a:rPr lang="en-US" dirty="0" smtClean="0"/>
              <a:t>Grading</a:t>
            </a:r>
          </a:p>
          <a:p>
            <a:pPr lvl="2">
              <a:defRPr/>
            </a:pPr>
            <a:r>
              <a:rPr lang="en-US" dirty="0" smtClean="0"/>
              <a:t>Individual errors are totaled to determine the grade assigned.</a:t>
            </a:r>
            <a:endParaRPr lang="en-US" dirty="0"/>
          </a:p>
        </p:txBody>
      </p:sp>
      <p:sp>
        <p:nvSpPr>
          <p:cNvPr id="5"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5</a:t>
            </a:fld>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dirty="0" smtClean="0">
                <a:latin typeface="Verdana" pitchFamily="34" charset="0"/>
              </a:rPr>
              <a:t>Scoring versus Grading </a:t>
            </a:r>
            <a:r>
              <a:rPr lang="en-US" dirty="0" smtClean="0">
                <a:latin typeface="Verdana" pitchFamily="34" charset="0"/>
              </a:rPr>
              <a:t>(Continued)</a:t>
            </a:r>
            <a:endParaRPr dirty="0" smtClean="0">
              <a:latin typeface="Verdana" pitchFamily="34" charset="0"/>
            </a:endParaRPr>
          </a:p>
        </p:txBody>
      </p:sp>
      <p:sp>
        <p:nvSpPr>
          <p:cNvPr id="11267" name="Content Placeholder 2"/>
          <p:cNvSpPr>
            <a:spLocks noGrp="1"/>
          </p:cNvSpPr>
          <p:nvPr>
            <p:ph idx="1"/>
          </p:nvPr>
        </p:nvSpPr>
        <p:spPr/>
        <p:txBody>
          <a:bodyPr/>
          <a:lstStyle/>
          <a:p>
            <a:pPr>
              <a:buFont typeface="Arial" charset="0"/>
              <a:buChar char="•"/>
            </a:pPr>
            <a:r>
              <a:rPr lang="en-US" dirty="0" smtClean="0">
                <a:latin typeface="Gill Sans MT Pro Book" pitchFamily="-1" charset="0"/>
                <a:cs typeface="Gill Sans MT Pro Book" pitchFamily="-1" charset="0"/>
              </a:rPr>
              <a:t>Remember: You are scoring, not grading.</a:t>
            </a:r>
          </a:p>
          <a:p>
            <a:pPr>
              <a:buFont typeface="Arial" charset="0"/>
              <a:buChar char="•"/>
            </a:pPr>
            <a:r>
              <a:rPr lang="en-US" dirty="0" smtClean="0">
                <a:latin typeface="Gill Sans MT Pro Book" pitchFamily="-1" charset="0"/>
                <a:cs typeface="Gill Sans MT Pro Book" pitchFamily="-1" charset="0"/>
              </a:rPr>
              <a:t>Set aside your own grading practices while scoring.</a:t>
            </a:r>
          </a:p>
          <a:p>
            <a:pPr>
              <a:buFont typeface="Arial" charset="0"/>
              <a:buChar char="•"/>
            </a:pPr>
            <a:r>
              <a:rPr lang="en-US" dirty="0" smtClean="0">
                <a:latin typeface="Gill Sans MT Pro Book" pitchFamily="-1" charset="0"/>
                <a:cs typeface="Gill Sans MT Pro Book" pitchFamily="-1" charset="0"/>
              </a:rPr>
              <a:t>Determine scores based only on the work in the student booklet, using state standards—not classroom standards—to score responses accurately, fairly, and consistently.</a:t>
            </a:r>
          </a:p>
        </p:txBody>
      </p:sp>
      <p:sp>
        <p:nvSpPr>
          <p:cNvPr id="5"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6</a:t>
            </a:fld>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Guarding Against Scoring Biases </a:t>
            </a:r>
            <a:endParaRPr lang="en-US" dirty="0"/>
          </a:p>
        </p:txBody>
      </p:sp>
      <p:sp>
        <p:nvSpPr>
          <p:cNvPr id="9" name="Content Placeholder 8"/>
          <p:cNvSpPr>
            <a:spLocks noGrp="1"/>
          </p:cNvSpPr>
          <p:nvPr>
            <p:ph idx="1"/>
          </p:nvPr>
        </p:nvSpPr>
        <p:spPr>
          <a:xfrm>
            <a:off x="365125" y="1546225"/>
            <a:ext cx="4654744" cy="4525963"/>
          </a:xfrm>
        </p:spPr>
        <p:txBody>
          <a:bodyPr/>
          <a:lstStyle/>
          <a:p>
            <a:pPr marL="0" lvl="0" indent="0">
              <a:defRPr/>
            </a:pPr>
            <a:r>
              <a:rPr lang="en-US" sz="1800" b="1" dirty="0">
                <a:latin typeface="+mn-lt"/>
              </a:rPr>
              <a:t>Appearance of response</a:t>
            </a:r>
          </a:p>
          <a:p>
            <a:pPr marL="347472" lvl="0" indent="-347472">
              <a:buFont typeface="Arial" pitchFamily="34" charset="0"/>
              <a:buChar char="•"/>
              <a:defRPr/>
            </a:pPr>
            <a:r>
              <a:rPr lang="en-US" sz="1800" dirty="0">
                <a:latin typeface="+mn-lt"/>
              </a:rPr>
              <a:t>The quality of the handwriting, the use of cursive or printing, margins, editing marks, cross-outs, and overall neatness are not part of the scoring criteria.</a:t>
            </a:r>
          </a:p>
          <a:p>
            <a:endParaRPr lang="en-US" sz="1800" dirty="0">
              <a:latin typeface="+mn-lt"/>
            </a:endParaRPr>
          </a:p>
        </p:txBody>
      </p:sp>
      <p:sp>
        <p:nvSpPr>
          <p:cNvPr id="4" name="Slide Number Placeholder 3"/>
          <p:cNvSpPr>
            <a:spLocks noGrp="1"/>
          </p:cNvSpPr>
          <p:nvPr>
            <p:ph type="sldNum" sz="quarter" idx="10"/>
          </p:nvPr>
        </p:nvSpPr>
        <p:spPr/>
        <p:txBody>
          <a:bodyPr/>
          <a:lstStyle/>
          <a:p>
            <a:fld id="{DB51F911-9872-4B24-A7FD-2C5516E4AA1A}" type="slidenum">
              <a:rPr lang="en-US" smtClean="0"/>
              <a:pPr/>
              <a:t>7</a:t>
            </a:fld>
            <a:endParaRPr lang="en-US" dirty="0"/>
          </a:p>
        </p:txBody>
      </p:sp>
      <p:pic>
        <p:nvPicPr>
          <p:cNvPr id="6" name="Picture 8" descr="Handwriting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0081" y="1516380"/>
            <a:ext cx="3810000"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7"/>
          <p:cNvSpPr txBox="1">
            <a:spLocks noChangeArrowheads="1"/>
          </p:cNvSpPr>
          <p:nvPr/>
        </p:nvSpPr>
        <p:spPr bwMode="auto">
          <a:xfrm>
            <a:off x="286561" y="3524232"/>
            <a:ext cx="8563520" cy="2723823"/>
          </a:xfrm>
          <a:prstGeom prst="rect">
            <a:avLst/>
          </a:prstGeom>
          <a:noFill/>
          <a:ln w="9525">
            <a:noFill/>
            <a:miter lim="800000"/>
            <a:headEnd/>
            <a:tailEnd/>
          </a:ln>
          <a:effectLst/>
        </p:spPr>
        <p:txBody>
          <a:bodyPr wrap="square">
            <a:spAutoFit/>
          </a:bodyPr>
          <a:lstStyle/>
          <a:p>
            <a:pPr>
              <a:spcBef>
                <a:spcPct val="50000"/>
              </a:spcBef>
            </a:pPr>
            <a:r>
              <a:rPr lang="en-US" sz="1800" b="1" dirty="0">
                <a:latin typeface="+mn-lt"/>
              </a:rPr>
              <a:t>Response Length  </a:t>
            </a:r>
          </a:p>
          <a:p>
            <a:pPr marL="347472" indent="-347472">
              <a:spcBef>
                <a:spcPct val="50000"/>
              </a:spcBef>
              <a:buFont typeface="Arial" pitchFamily="34" charset="0"/>
              <a:buChar char="•"/>
            </a:pPr>
            <a:r>
              <a:rPr lang="en-US" sz="1800" dirty="0" smtClean="0">
                <a:latin typeface="+mn-lt"/>
              </a:rPr>
              <a:t>Many </a:t>
            </a:r>
            <a:r>
              <a:rPr lang="en-US" sz="1800" dirty="0">
                <a:latin typeface="+mn-lt"/>
              </a:rPr>
              <a:t>factors can contribute to how long or short a response appears to </a:t>
            </a:r>
            <a:r>
              <a:rPr lang="en-US" sz="1800" dirty="0" smtClean="0">
                <a:latin typeface="+mn-lt"/>
              </a:rPr>
              <a:t>be, </a:t>
            </a:r>
            <a:r>
              <a:rPr lang="en-US" sz="1800" dirty="0">
                <a:latin typeface="+mn-lt"/>
              </a:rPr>
              <a:t>including size and style of the handwriting, spacing, or placement on the page. </a:t>
            </a:r>
          </a:p>
          <a:p>
            <a:pPr marL="347472" indent="-347472">
              <a:spcBef>
                <a:spcPct val="50000"/>
              </a:spcBef>
              <a:buFont typeface="Arial" pitchFamily="34" charset="0"/>
              <a:buChar char="•"/>
            </a:pPr>
            <a:r>
              <a:rPr lang="en-US" sz="1800" dirty="0">
                <a:latin typeface="+mn-lt"/>
              </a:rPr>
              <a:t>As you score, follow the standards of the </a:t>
            </a:r>
            <a:r>
              <a:rPr lang="en-US" sz="1800" dirty="0" smtClean="0">
                <a:latin typeface="+mn-lt"/>
              </a:rPr>
              <a:t>guide papers </a:t>
            </a:r>
            <a:r>
              <a:rPr lang="en-US" sz="1800" dirty="0">
                <a:latin typeface="+mn-lt"/>
              </a:rPr>
              <a:t>and rubric rather than being influenced by the length of the response.</a:t>
            </a:r>
          </a:p>
          <a:p>
            <a:pPr marL="347472" indent="-347472">
              <a:spcBef>
                <a:spcPct val="50000"/>
              </a:spcBef>
              <a:buFont typeface="Arial" pitchFamily="34" charset="0"/>
              <a:buChar char="•"/>
            </a:pPr>
            <a:r>
              <a:rPr lang="en-US" sz="1800" dirty="0">
                <a:latin typeface="+mn-lt"/>
              </a:rPr>
              <a:t>If the response fulfills the requirements defined by the </a:t>
            </a:r>
            <a:r>
              <a:rPr lang="en-US" sz="1800" dirty="0" smtClean="0">
                <a:latin typeface="+mn-lt"/>
              </a:rPr>
              <a:t>guide for </a:t>
            </a:r>
            <a:r>
              <a:rPr lang="en-US" sz="1800" dirty="0">
                <a:latin typeface="+mn-lt"/>
              </a:rPr>
              <a:t>a specific score point, it should receive that score.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US" smtClean="0"/>
              <a:t>Guarding Against Scoring Biases (Continued)</a:t>
            </a:r>
            <a:endParaRPr lang="en-US" dirty="0"/>
          </a:p>
        </p:txBody>
      </p:sp>
      <p:sp>
        <p:nvSpPr>
          <p:cNvPr id="11" name="Content Placeholder 10"/>
          <p:cNvSpPr>
            <a:spLocks noGrp="1"/>
          </p:cNvSpPr>
          <p:nvPr>
            <p:ph idx="1"/>
          </p:nvPr>
        </p:nvSpPr>
        <p:spPr/>
        <p:txBody>
          <a:bodyPr/>
          <a:lstStyle/>
          <a:p>
            <a:r>
              <a:rPr lang="en-US" sz="1800" b="1" dirty="0">
                <a:latin typeface="+mn-lt"/>
              </a:rPr>
              <a:t>Response Organization  </a:t>
            </a:r>
          </a:p>
          <a:p>
            <a:pPr marL="347472" indent="-347472">
              <a:buFont typeface="Arial" pitchFamily="34" charset="0"/>
              <a:buChar char="•"/>
            </a:pPr>
            <a:r>
              <a:rPr lang="en-US" sz="1800" dirty="0">
                <a:latin typeface="+mn-lt"/>
              </a:rPr>
              <a:t>Some responses will seem haphazardly or illogically organized. For many of these responses, however, the necessary work is present and can be followed. Your responsibility is to carefully examine such responses to determine whether the necessary steps and information are included. </a:t>
            </a:r>
          </a:p>
          <a:p>
            <a:r>
              <a:rPr lang="en-US" sz="1800" b="1" dirty="0" smtClean="0">
                <a:latin typeface="+mn-lt"/>
              </a:rPr>
              <a:t>Alternate </a:t>
            </a:r>
            <a:r>
              <a:rPr lang="en-US" sz="1800" b="1" dirty="0">
                <a:latin typeface="+mn-lt"/>
              </a:rPr>
              <a:t>Approaches</a:t>
            </a:r>
          </a:p>
          <a:p>
            <a:pPr marL="347472" indent="-347472">
              <a:buFont typeface="Arial" pitchFamily="34" charset="0"/>
              <a:buChar char="•"/>
            </a:pPr>
            <a:r>
              <a:rPr lang="en-US" sz="1800" dirty="0">
                <a:latin typeface="+mn-lt"/>
              </a:rPr>
              <a:t>Students may use unique or unusual–yet acceptable–methods to solve mathematical problems. They may use methods not covered in training materials or not familiar to you as a scorer. Be sure to objectively evaluate all approaches based on the scoring standards, and ask your table leader if you have questions.</a:t>
            </a:r>
          </a:p>
          <a:p>
            <a:endParaRPr lang="en-US" sz="1800" dirty="0">
              <a:latin typeface="+mn-lt"/>
            </a:endParaRPr>
          </a:p>
        </p:txBody>
      </p:sp>
      <p:sp>
        <p:nvSpPr>
          <p:cNvPr id="4" name="Slide Number Placeholder 3"/>
          <p:cNvSpPr>
            <a:spLocks noGrp="1"/>
          </p:cNvSpPr>
          <p:nvPr>
            <p:ph type="sldNum" sz="quarter" idx="10"/>
          </p:nvPr>
        </p:nvSpPr>
        <p:spPr/>
        <p:txBody>
          <a:bodyPr/>
          <a:lstStyle/>
          <a:p>
            <a:fld id="{DB51F911-9872-4B24-A7FD-2C5516E4AA1A}"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Grades 3-8 Mathematics Assessment Scoring Training</a:t>
            </a:r>
            <a:endParaRPr lang="en-US" sz="2800" b="1" dirty="0"/>
          </a:p>
        </p:txBody>
      </p:sp>
      <p:sp>
        <p:nvSpPr>
          <p:cNvPr id="3" name="Content Placeholder 2"/>
          <p:cNvSpPr>
            <a:spLocks noGrp="1"/>
          </p:cNvSpPr>
          <p:nvPr>
            <p:ph idx="1"/>
          </p:nvPr>
        </p:nvSpPr>
        <p:spPr>
          <a:xfrm>
            <a:off x="365125" y="1546225"/>
            <a:ext cx="8573602" cy="4525963"/>
          </a:xfrm>
        </p:spPr>
        <p:txBody>
          <a:bodyPr/>
          <a:lstStyle/>
          <a:p>
            <a:r>
              <a:rPr lang="en-US" dirty="0" smtClean="0"/>
              <a:t>Video 1: Instructional Shifts</a:t>
            </a:r>
          </a:p>
          <a:p>
            <a:r>
              <a:rPr lang="en-US" b="1" dirty="0" smtClean="0"/>
              <a:t>Video 2: Holistic Scoring</a:t>
            </a:r>
            <a:endParaRPr lang="en-US" dirty="0" smtClean="0"/>
          </a:p>
          <a:p>
            <a:r>
              <a:rPr lang="en-US" dirty="0" smtClean="0"/>
              <a:t>Video </a:t>
            </a:r>
            <a:r>
              <a:rPr lang="en-US" dirty="0"/>
              <a:t>3</a:t>
            </a:r>
            <a:r>
              <a:rPr lang="en-US" dirty="0" smtClean="0"/>
              <a:t>: Scoring Policies &amp; the Test Development Process</a:t>
            </a:r>
          </a:p>
          <a:p>
            <a:r>
              <a:rPr lang="en-US" dirty="0" smtClean="0"/>
              <a:t>Video 4: Two Point Holistic Rubric</a:t>
            </a:r>
          </a:p>
          <a:p>
            <a:r>
              <a:rPr lang="en-US" dirty="0" smtClean="0"/>
              <a:t>Videos 5-8: Guide Papers and Practice Sets- 2 Point Rubric</a:t>
            </a:r>
          </a:p>
          <a:p>
            <a:r>
              <a:rPr lang="en-US" dirty="0" smtClean="0"/>
              <a:t>Video 9: Three Point Holistic Rubric</a:t>
            </a:r>
          </a:p>
          <a:p>
            <a:r>
              <a:rPr lang="en-US" dirty="0" smtClean="0"/>
              <a:t>Videos 10-13: Guide Papers and Practice Sets- 3 Point Rubric</a:t>
            </a:r>
            <a:endParaRPr lang="en-US" dirty="0"/>
          </a:p>
        </p:txBody>
      </p:sp>
      <p:sp>
        <p:nvSpPr>
          <p:cNvPr id="4" name="Slide Number Placeholder 3"/>
          <p:cNvSpPr>
            <a:spLocks noGrp="1"/>
          </p:cNvSpPr>
          <p:nvPr>
            <p:ph type="sldNum" sz="quarter" idx="10"/>
          </p:nvPr>
        </p:nvSpPr>
        <p:spPr/>
        <p:txBody>
          <a:bodyPr/>
          <a:lstStyle/>
          <a:p>
            <a:pPr>
              <a:defRPr/>
            </a:pPr>
            <a:fld id="{DB51F911-9872-4B24-A7FD-2C5516E4AA1A}" type="slidenum">
              <a:rPr lang="en-US" smtClean="0"/>
              <a:pPr>
                <a:defRPr/>
              </a:pPr>
              <a:t>9</a:t>
            </a:fld>
            <a:endParaRPr lang="en-US" dirty="0"/>
          </a:p>
        </p:txBody>
      </p:sp>
    </p:spTree>
    <p:extLst>
      <p:ext uri="{BB962C8B-B14F-4D97-AF65-F5344CB8AC3E}">
        <p14:creationId xmlns:p14="http://schemas.microsoft.com/office/powerpoint/2010/main" val="239893047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UBLISH_TITLE" val="NY State 2013 Turnkey Training"/>
  <p:tag name="ARTICULATE_PUBLISH_PATH" val="C:\Users\Christina\Documents\Consulting\Intrepid\Subversion\FY13_AuditSampling\FY13_AS_05_ProfilingApproach\FY13_AS_05_Beta"/>
  <p:tag name="ARTICULATE_LOGO" val="logo_placeholder.gif"/>
  <p:tag name="ARTICULATE_PRESENTER" val="(None selected)"/>
  <p:tag name="ARTICULATE_PRESENTER_GUID" val="9869030842"/>
  <p:tag name="ARTICULATE_LMS" val="0"/>
  <p:tag name="ARTICULATE_TEMPLATE" val="NYTurnkey"/>
  <p:tag name="ARTICULATE_TEMPLATE_GUID" val="abe42820-f29a-44b5-9dc9-e8045800da6b"/>
  <p:tag name="LMS_PUBLISH" val="No"/>
  <p:tag name="PRESENTER_PREVIEW_MODE" val="0"/>
  <p:tag name="PRESENTER_PREVIEW_START" val="1"/>
  <p:tag name="PLAYERLOGOHEIGHT" val="75"/>
  <p:tag name="PLAYERLOGOWIDTH" val="181"/>
  <p:tag name="LAUNCHINNEWWINDOW" val="0"/>
  <p:tag name="LASTPUBLISHED" val="C:\Users\Christina\Documents\Consulting\Intrepid\Subversion\FY13_AuditSampling\FY13_AS_05_ProfilingApproach\FY13_AS_05_Beta\NY State 2013 Turnkey Training\player.html"/>
  <p:tag name="ARTICULATE_PRESENTER_VERSION" val="6"/>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R2UoQpAu_files\slide0001_image001.emz"/>
</p:tagLst>
</file>

<file path=ppt/tags/tag3.xml><?xml version="1.0" encoding="utf-8"?>
<p:tagLst xmlns:a="http://schemas.openxmlformats.org/drawingml/2006/main" xmlns:r="http://schemas.openxmlformats.org/officeDocument/2006/relationships" xmlns:p="http://schemas.openxmlformats.org/presentationml/2006/main">
  <p:tag name="ARTICULATE_SLIDE_PAUSE" val="0"/>
  <p:tag name="ARTICULATE_SLIDE_GUID" val="160e88b4-0557-40d0-be98-efea0914d527"/>
  <p:tag name="ARTICULATE_SLIDE_NAV" val="1"/>
</p:tagLst>
</file>

<file path=ppt/tags/tag4.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2"/>
  <p:tag name="ARTICULATE_SOURCE_IMAGE" val="C:\Users\CHRIST~1\AppData\Local\Temp\articulate\presenter\imgtemp\MgI7ON8A_files\slide0001_image001.png"/>
</p:tagLst>
</file>

<file path=ppt/tags/tag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LK9o8ACB_files\slide0001_image001.png"/>
</p:tagLst>
</file>

<file path=ppt/tags/tag6.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OYmR81cT_files\slide0001_image001.png"/>
</p:tagLst>
</file>

<file path=ppt/tags/tag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CGr3Bepx_files\slide0001_image001.png"/>
</p:tagLst>
</file>

<file path=ppt/tags/tag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93xq7Uy6_files\slide0001_image001.png"/>
</p:tagLst>
</file>

<file path=ppt/tags/tag9.xml><?xml version="1.0" encoding="utf-8"?>
<p:tagLst xmlns:a="http://schemas.openxmlformats.org/drawingml/2006/main" xmlns:r="http://schemas.openxmlformats.org/officeDocument/2006/relationships" xmlns:p="http://schemas.openxmlformats.org/presentationml/2006/main">
  <p:tag name="ARTICULATE_SLIDE_NAV" val="2"/>
  <p:tag name="ARTICULATE_SLIDE_GUID" val="7346056c-c0f5-4981-9191-d42e1e5e7077"/>
  <p:tag name="ARTICULATE_SLIDE_PAUSE" val="0"/>
</p:tagLst>
</file>

<file path=ppt/theme/theme1.xml><?xml version="1.0" encoding="utf-8"?>
<a:theme xmlns:a="http://schemas.openxmlformats.org/drawingml/2006/main" name="Custom Design">
  <a:themeElements>
    <a:clrScheme name="">
      <a:dk1>
        <a:srgbClr val="000000"/>
      </a:dk1>
      <a:lt1>
        <a:srgbClr val="FFFFFF"/>
      </a:lt1>
      <a:dk2>
        <a:srgbClr val="9D1348"/>
      </a:dk2>
      <a:lt2>
        <a:srgbClr val="FBF5EA"/>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777777"/>
      </a:folHlink>
    </a:clrScheme>
    <a:fontScheme name="Custom Design">
      <a:majorFont>
        <a:latin typeface="Verdana"/>
        <a:ea typeface="Arial"/>
        <a:cs typeface="Arial"/>
      </a:majorFont>
      <a:minorFont>
        <a:latin typeface="Verdana"/>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pitchFamily="-1" charset="0"/>
            <a:ea typeface="Arial" pitchFamily="-1" charset="0"/>
            <a:cs typeface="Arial" pitchFamily="-1" charset="0"/>
          </a:defRPr>
        </a:defPPr>
      </a:lstStyle>
    </a:spDef>
    <a:ln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pitchFamily="-1" charset="0"/>
            <a:ea typeface="Arial" pitchFamily="-1" charset="0"/>
            <a:cs typeface="Arial" pitchFamily="-1"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9D1348"/>
        </a:dk2>
        <a:lt2>
          <a:srgbClr val="8DA7B5"/>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BF5EA"/>
        </a:lt1>
        <a:dk2>
          <a:srgbClr val="9D1348"/>
        </a:dk2>
        <a:lt2>
          <a:srgbClr val="8DA7B5"/>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9D1348"/>
        </a:dk2>
        <a:lt2>
          <a:srgbClr val="A4B9C4"/>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6">
        <a:dk1>
          <a:srgbClr val="000000"/>
        </a:dk1>
        <a:lt1>
          <a:srgbClr val="FBF5EA"/>
        </a:lt1>
        <a:dk2>
          <a:srgbClr val="9D1348"/>
        </a:dk2>
        <a:lt2>
          <a:srgbClr val="A4B9C4"/>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9688</TotalTime>
  <Words>1530</Words>
  <Application>Microsoft Office PowerPoint</Application>
  <PresentationFormat>On-screen Show (4:3)</PresentationFormat>
  <Paragraphs>124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Custom Design</vt:lpstr>
      <vt:lpstr>PowerPoint Presentation</vt:lpstr>
      <vt:lpstr>PowerPoint Presentation</vt:lpstr>
      <vt:lpstr>Holistic Scoring</vt:lpstr>
      <vt:lpstr>Holistic Scoring (Continued)</vt:lpstr>
      <vt:lpstr>Scoring versus Grading</vt:lpstr>
      <vt:lpstr>Scoring versus Grading (Continued)</vt:lpstr>
      <vt:lpstr>Guarding Against Scoring Biases </vt:lpstr>
      <vt:lpstr>Guarding Against Scoring Biases (Continued)</vt:lpstr>
      <vt:lpstr>Grades 3-8 Mathematics Assessment Scoring Training</vt:lpstr>
      <vt:lpstr>Resources</vt:lpstr>
    </vt:vector>
  </TitlesOfParts>
  <Company>Pearson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rosimerr</dc:creator>
  <dc:description>www.showcase-online.co.uk_x000d_
0207 484 8080</dc:description>
  <cp:lastModifiedBy>Erin Wheeler</cp:lastModifiedBy>
  <cp:revision>504</cp:revision>
  <cp:lastPrinted>2013-02-27T03:50:09Z</cp:lastPrinted>
  <dcterms:created xsi:type="dcterms:W3CDTF">2012-12-04T16:51:55Z</dcterms:created>
  <dcterms:modified xsi:type="dcterms:W3CDTF">2013-03-06T02:52:31Z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_version">
    <vt:lpwstr>v1.0.1</vt:lpwstr>
  </property>
  <property fmtid="{D5CDD505-2E9C-101B-9397-08002B2CF9AE}" pid="3" name="ArticulateUseProject">
    <vt:lpwstr>1</vt:lpwstr>
  </property>
  <property fmtid="{D5CDD505-2E9C-101B-9397-08002B2CF9AE}" pid="4" name="ArticulatePath">
    <vt:lpwstr>NY_Turnkey_PPT_TemplateV3</vt:lpwstr>
  </property>
  <property fmtid="{D5CDD505-2E9C-101B-9397-08002B2CF9AE}" pid="5" name="ArticulateGUID">
    <vt:lpwstr>04EC54D3-CC3A-4DED-9F0B-A2BBF62492BA</vt:lpwstr>
  </property>
  <property fmtid="{D5CDD505-2E9C-101B-9397-08002B2CF9AE}" pid="6" name="ArticulateProjectFull">
    <vt:lpwstr>C:\Users\Christina\Documents\Consulting\Pearson\Development\Revised_Final_Turnkey_Math_Training_012013.ppta</vt:lpwstr>
  </property>
</Properties>
</file>