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handoutMasterIdLst>
    <p:handoutMasterId r:id="rId29"/>
  </p:handoutMasterIdLst>
  <p:sldIdLst>
    <p:sldId id="256" r:id="rId5"/>
    <p:sldId id="264" r:id="rId6"/>
    <p:sldId id="437" r:id="rId7"/>
    <p:sldId id="445" r:id="rId8"/>
    <p:sldId id="484" r:id="rId9"/>
    <p:sldId id="467" r:id="rId10"/>
    <p:sldId id="468" r:id="rId11"/>
    <p:sldId id="469" r:id="rId12"/>
    <p:sldId id="470" r:id="rId13"/>
    <p:sldId id="471" r:id="rId14"/>
    <p:sldId id="472" r:id="rId15"/>
    <p:sldId id="473" r:id="rId16"/>
    <p:sldId id="474" r:id="rId17"/>
    <p:sldId id="477" r:id="rId18"/>
    <p:sldId id="476" r:id="rId19"/>
    <p:sldId id="478" r:id="rId20"/>
    <p:sldId id="479" r:id="rId21"/>
    <p:sldId id="485" r:id="rId22"/>
    <p:sldId id="482" r:id="rId23"/>
    <p:sldId id="483" r:id="rId24"/>
    <p:sldId id="448" r:id="rId25"/>
    <p:sldId id="439" r:id="rId26"/>
    <p:sldId id="446" r:id="rId27"/>
  </p:sldIdLst>
  <p:sldSz cx="9144000" cy="6858000" type="screen4x3"/>
  <p:notesSz cx="7315200" cy="9601200"/>
  <p:defaultTextStyle>
    <a:defPPr>
      <a:defRPr lang="en-US"/>
    </a:defPPr>
    <a:lvl1pPr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baseline="-25000">
        <a:solidFill>
          <a:schemeClr val="tx1"/>
        </a:solidFill>
        <a:latin typeface="Arial" charset="0"/>
        <a:ea typeface="ＭＳ Ｐゴシック"/>
        <a:cs typeface="ＭＳ Ｐゴシック"/>
      </a:defRPr>
    </a:lvl5pPr>
    <a:lvl6pPr marL="2286000" algn="l" defTabSz="914400" rtl="0" eaLnBrk="1" latinLnBrk="0" hangingPunct="1">
      <a:defRPr kern="1200" baseline="-25000">
        <a:solidFill>
          <a:schemeClr val="tx1"/>
        </a:solidFill>
        <a:latin typeface="Arial" charset="0"/>
        <a:ea typeface="ＭＳ Ｐゴシック"/>
        <a:cs typeface="ＭＳ Ｐゴシック"/>
      </a:defRPr>
    </a:lvl6pPr>
    <a:lvl7pPr marL="2743200" algn="l" defTabSz="914400" rtl="0" eaLnBrk="1" latinLnBrk="0" hangingPunct="1">
      <a:defRPr kern="1200" baseline="-25000">
        <a:solidFill>
          <a:schemeClr val="tx1"/>
        </a:solidFill>
        <a:latin typeface="Arial" charset="0"/>
        <a:ea typeface="ＭＳ Ｐゴシック"/>
        <a:cs typeface="ＭＳ Ｐゴシック"/>
      </a:defRPr>
    </a:lvl7pPr>
    <a:lvl8pPr marL="3200400" algn="l" defTabSz="914400" rtl="0" eaLnBrk="1" latinLnBrk="0" hangingPunct="1">
      <a:defRPr kern="1200" baseline="-25000">
        <a:solidFill>
          <a:schemeClr val="tx1"/>
        </a:solidFill>
        <a:latin typeface="Arial" charset="0"/>
        <a:ea typeface="ＭＳ Ｐゴシック"/>
        <a:cs typeface="ＭＳ Ｐゴシック"/>
      </a:defRPr>
    </a:lvl8pPr>
    <a:lvl9pPr marL="3657600" algn="l" defTabSz="914400" rtl="0" eaLnBrk="1" latinLnBrk="0" hangingPunct="1">
      <a:defRPr kern="1200" baseline="-25000">
        <a:solidFill>
          <a:schemeClr val="tx1"/>
        </a:solidFill>
        <a:latin typeface="Arial" charset="0"/>
        <a:ea typeface="ＭＳ Ｐゴシック"/>
        <a:cs typeface="ＭＳ Ｐゴシック"/>
      </a:defRPr>
    </a:lvl9pPr>
  </p:defaultTextStyle>
  <p:extLst>
    <p:ext uri="{EFAFB233-063F-42B5-8137-9DF3F51BA10A}">
      <p15:sldGuideLst xmlns="" xmlns:p15="http://schemas.microsoft.com/office/powerpoint/2012/main">
        <p15:guide id="1" orient="horz" pos="2160">
          <p15:clr>
            <a:srgbClr val="A4A3A4"/>
          </p15:clr>
        </p15:guide>
        <p15:guide id="2" pos="5240">
          <p15:clr>
            <a:srgbClr val="A4A3A4"/>
          </p15:clr>
        </p15:guide>
      </p15:sldGuideLst>
    </p:ext>
    <p:ext uri="{2D200454-40CA-4A62-9FC3-DE9A4176ACB9}">
      <p15:notesGuideLst xmlns=""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Larry"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083C"/>
    <a:srgbClr val="0A668B"/>
    <a:srgbClr val="404040"/>
    <a:srgbClr val="B38395"/>
    <a:srgbClr val="CFB1BC"/>
    <a:srgbClr val="BC91A1"/>
    <a:srgbClr val="C59FAD"/>
    <a:srgbClr val="AD949C"/>
    <a:srgbClr val="0A2D6B"/>
    <a:srgbClr val="A568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397" autoAdjust="0"/>
    <p:restoredTop sz="71020" autoAdjust="0"/>
  </p:normalViewPr>
  <p:slideViewPr>
    <p:cSldViewPr snapToGrid="0" snapToObjects="1">
      <p:cViewPr>
        <p:scale>
          <a:sx n="100" d="100"/>
          <a:sy n="100" d="100"/>
        </p:scale>
        <p:origin x="-320" y="-80"/>
      </p:cViewPr>
      <p:guideLst>
        <p:guide orient="horz" pos="1528"/>
        <p:guide pos="5759"/>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p:scale>
          <a:sx n="80" d="100"/>
          <a:sy n="80" d="100"/>
        </p:scale>
        <p:origin x="-1387" y="16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fontAlgn="auto">
              <a:spcBef>
                <a:spcPts val="0"/>
              </a:spcBef>
              <a:spcAft>
                <a:spcPts val="0"/>
              </a:spcAft>
              <a:defRPr sz="1300" baseline="0">
                <a:latin typeface="+mn-lt"/>
                <a:ea typeface="+mn-ea"/>
                <a:cs typeface="+mn-cs"/>
              </a:defRPr>
            </a:lvl1pPr>
          </a:lstStyle>
          <a:p>
            <a:pPr>
              <a:defRPr/>
            </a:pPr>
            <a:r>
              <a:rPr lang="en-US" sz="1200" dirty="0"/>
              <a:t>October, 2013</a:t>
            </a:r>
          </a:p>
          <a:p>
            <a:pPr>
              <a:defRPr/>
            </a:pPr>
            <a:r>
              <a:rPr lang="en-US" sz="1200" dirty="0"/>
              <a:t>Common Core Institute</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fontAlgn="auto">
              <a:spcBef>
                <a:spcPts val="0"/>
              </a:spcBef>
              <a:spcAft>
                <a:spcPts val="0"/>
              </a:spcAft>
              <a:defRPr sz="1300" baseline="0">
                <a:latin typeface="+mn-lt"/>
                <a:ea typeface="+mn-ea"/>
                <a:cs typeface="+mn-cs"/>
              </a:defRPr>
            </a:lvl1pPr>
          </a:lstStyle>
          <a:p>
            <a:pPr>
              <a:defRPr/>
            </a:pPr>
            <a:fld id="{FA1B0449-FD53-4981-8CF6-4A0D7CB88F4F}" type="slidenum">
              <a:rPr lang="en-US" sz="1200"/>
              <a:pPr>
                <a:defRPr/>
              </a:pPr>
              <a:t>‹#›</a:t>
            </a:fld>
            <a:endParaRPr lang="en-US" sz="1200" dirty="0"/>
          </a:p>
        </p:txBody>
      </p:sp>
      <p:sp>
        <p:nvSpPr>
          <p:cNvPr id="4" name="Header Placeholder 3"/>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pPr>
              <a:defRPr/>
            </a:pPr>
            <a:r>
              <a:rPr lang="en-US" baseline="0" dirty="0">
                <a:latin typeface="+mn-lt"/>
              </a:rPr>
              <a:t>Grade </a:t>
            </a:r>
            <a:r>
              <a:rPr lang="en-US" baseline="0" dirty="0" smtClean="0">
                <a:latin typeface="+mn-lt"/>
              </a:rPr>
              <a:t>1 </a:t>
            </a:r>
            <a:r>
              <a:rPr lang="en-US" baseline="0" dirty="0">
                <a:latin typeface="+mn-lt"/>
              </a:rPr>
              <a:t>– Module 3</a:t>
            </a:r>
          </a:p>
          <a:p>
            <a:pPr>
              <a:defRPr/>
            </a:pPr>
            <a:r>
              <a:rPr lang="en-US" baseline="0" dirty="0">
                <a:latin typeface="+mn-lt"/>
              </a:rPr>
              <a:t>Module Focus </a:t>
            </a:r>
            <a:r>
              <a:rPr lang="en-US" baseline="0" dirty="0" smtClean="0">
                <a:latin typeface="+mn-lt"/>
              </a:rPr>
              <a:t>Session</a:t>
            </a:r>
            <a:endParaRPr lang="en-US" baseline="0" dirty="0">
              <a:latin typeface="+mn-lt"/>
            </a:endParaRPr>
          </a:p>
        </p:txBody>
      </p:sp>
    </p:spTree>
    <p:extLst>
      <p:ext uri="{BB962C8B-B14F-4D97-AF65-F5344CB8AC3E}">
        <p14:creationId xmlns:p14="http://schemas.microsoft.com/office/powerpoint/2010/main" val="19083771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defRPr sz="1200" i="0" baseline="0">
                <a:latin typeface="+mn-lt"/>
                <a:ea typeface="ＭＳ Ｐゴシック" charset="-128"/>
                <a:cs typeface="ＭＳ Ｐゴシック" charset="-128"/>
              </a:defRPr>
            </a:lvl1pPr>
          </a:lstStyle>
          <a:p>
            <a:pPr>
              <a:defRPr/>
            </a:pPr>
            <a:r>
              <a:rPr lang="en-US" dirty="0" smtClean="0"/>
              <a:t>Grade 1 – Module 3</a:t>
            </a:r>
          </a:p>
          <a:p>
            <a:pPr>
              <a:defRPr/>
            </a:pPr>
            <a:r>
              <a:rPr lang="en-US" dirty="0" smtClean="0"/>
              <a:t>Module Focus Session</a:t>
            </a:r>
          </a:p>
        </p:txBody>
      </p:sp>
      <p:sp>
        <p:nvSpPr>
          <p:cNvPr id="28675" name="Rectangle 3"/>
          <p:cNvSpPr>
            <a:spLocks noGrp="1" noChangeArrowheads="1"/>
          </p:cNvSpPr>
          <p:nvPr>
            <p:ph type="dt" idx="1"/>
          </p:nvPr>
        </p:nvSpPr>
        <p:spPr bwMode="auto">
          <a:xfrm>
            <a:off x="4145280" y="0"/>
            <a:ext cx="3169920" cy="48006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r>
              <a:rPr lang="en-US" dirty="0" smtClean="0"/>
              <a:t>October, 2013</a:t>
            </a:r>
          </a:p>
          <a:p>
            <a:pPr>
              <a:defRPr/>
            </a:pPr>
            <a:r>
              <a:rPr lang="en-US" dirty="0" smtClean="0"/>
              <a:t>Common Core Institute</a:t>
            </a:r>
            <a:endParaRPr lang="en-US" dirty="0"/>
          </a:p>
        </p:txBody>
      </p:sp>
      <p:sp>
        <p:nvSpPr>
          <p:cNvPr id="7172" name="Placeholder 4"/>
          <p:cNvSpPr>
            <a:spLocks noGrp="1" noRot="1" noChangeAspect="1" noChangeArrowheads="1" noTextEdit="1"/>
          </p:cNvSpPr>
          <p:nvPr>
            <p:ph type="sldImg" idx="2"/>
          </p:nvPr>
        </p:nvSpPr>
        <p:spPr bwMode="auto">
          <a:xfrm>
            <a:off x="457200" y="731520"/>
            <a:ext cx="3657600" cy="2743200"/>
          </a:xfrm>
          <a:prstGeom prst="rect">
            <a:avLst/>
          </a:prstGeom>
          <a:noFill/>
          <a:ln w="9525">
            <a:solidFill>
              <a:srgbClr val="000000"/>
            </a:solidFill>
            <a:miter lim="800000"/>
            <a:headEnd/>
            <a:tailEnd/>
          </a:ln>
        </p:spPr>
      </p:sp>
      <p:sp>
        <p:nvSpPr>
          <p:cNvPr id="28679"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a:defRPr sz="1200" baseline="0">
                <a:latin typeface="+mn-lt"/>
                <a:ea typeface="ＭＳ Ｐゴシック" charset="-128"/>
                <a:cs typeface="ＭＳ Ｐゴシック" charset="-128"/>
              </a:defRPr>
            </a:lvl1pPr>
          </a:lstStyle>
          <a:p>
            <a:pPr>
              <a:defRPr/>
            </a:pPr>
            <a:fld id="{E929375C-F076-478A-B9B0-5F9213CA33B4}" type="slidenum">
              <a:rPr lang="en-US" smtClean="0"/>
              <a:pPr>
                <a:defRPr/>
              </a:pPr>
              <a:t>‹#›</a:t>
            </a:fld>
            <a:endParaRPr lang="en-US" dirty="0"/>
          </a:p>
        </p:txBody>
      </p:sp>
      <p:sp>
        <p:nvSpPr>
          <p:cNvPr id="2" name="Notes Placeholder 1"/>
          <p:cNvSpPr>
            <a:spLocks noGrp="1"/>
          </p:cNvSpPr>
          <p:nvPr>
            <p:ph type="body" sz="quarter" idx="3"/>
          </p:nvPr>
        </p:nvSpPr>
        <p:spPr>
          <a:xfrm>
            <a:off x="457200" y="3657600"/>
            <a:ext cx="6400800" cy="54864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7273250"/>
      </p:ext>
    </p:extLst>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b="1" i="1" dirty="0"/>
              <a:t>NOTE THAT THIS SESSION IS </a:t>
            </a:r>
            <a:r>
              <a:rPr lang="en-US" b="1" i="1" dirty="0" smtClean="0"/>
              <a:t>DESIGNED TO </a:t>
            </a:r>
            <a:r>
              <a:rPr lang="en-US" b="1" i="1"/>
              <a:t>BE</a:t>
            </a:r>
            <a:r>
              <a:rPr lang="en-US" b="1" i="1">
                <a:solidFill>
                  <a:srgbClr val="FF0000"/>
                </a:solidFill>
              </a:rPr>
              <a:t> </a:t>
            </a:r>
            <a:r>
              <a:rPr lang="en-US" b="1" i="1" smtClean="0"/>
              <a:t>80</a:t>
            </a:r>
            <a:r>
              <a:rPr lang="en-US" b="1" i="1" smtClean="0">
                <a:solidFill>
                  <a:srgbClr val="FF0000"/>
                </a:solidFill>
              </a:rPr>
              <a:t> </a:t>
            </a:r>
            <a:r>
              <a:rPr lang="en-US" b="1" i="1" dirty="0"/>
              <a:t>MINUTES IN </a:t>
            </a:r>
            <a:r>
              <a:rPr lang="en-US" b="1" i="1" dirty="0" smtClean="0"/>
              <a:t>LENGTH.</a:t>
            </a:r>
            <a:endParaRPr lang="en-US" b="1" i="1" dirty="0"/>
          </a:p>
          <a:p>
            <a:pPr>
              <a:defRPr/>
            </a:pPr>
            <a:endParaRPr lang="en-US" b="1" dirty="0" smtClean="0"/>
          </a:p>
          <a:p>
            <a:pPr>
              <a:defRPr/>
            </a:pPr>
            <a:r>
              <a:rPr lang="en-US" b="0" dirty="0" smtClean="0"/>
              <a:t>Welcome!  In this module</a:t>
            </a:r>
            <a:r>
              <a:rPr lang="en-US" b="0" baseline="0" dirty="0" smtClean="0"/>
              <a:t> focus session, we will examine Grade 1 – Module 3.</a:t>
            </a:r>
            <a:endParaRPr lang="en-US" b="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393199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 from Lesson</a:t>
            </a:r>
            <a:r>
              <a:rPr lang="en-US" baseline="0" dirty="0" smtClean="0"/>
              <a:t> 5, ask the participants to put the centimeter cubes up next to the ruler. What do they notice?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Rulers, taped to expose only centimeters</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 from Lesson 6, invite participants to measure a</a:t>
            </a:r>
            <a:r>
              <a:rPr lang="en-US" baseline="0" dirty="0" smtClean="0"/>
              <a:t> crayon and a marker at their table. How can we compare this crayon and marker even </a:t>
            </a:r>
            <a:r>
              <a:rPr lang="en-US" i="1" baseline="0" dirty="0" smtClean="0"/>
              <a:t>more</a:t>
            </a:r>
            <a:r>
              <a:rPr lang="en-US" i="0" baseline="0" dirty="0" smtClean="0"/>
              <a:t> precisely?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kind of word problem is being set up here? What strategies or techniques might students use to solve? (This is the first introduction students have to comparison word problems. It is intentionally introduced during this module so that students have experiences with concrete materials that can be manipulated as they recognize strategies for solving.)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New crayons</a:t>
            </a:r>
          </a:p>
          <a:p>
            <a:pPr marL="458788" lvl="1" indent="-285750">
              <a:buFont typeface="Arial" pitchFamily="34" charset="0"/>
              <a:buChar char="•"/>
              <a:tabLst/>
            </a:pPr>
            <a:r>
              <a:rPr lang="en-US" sz="1100" baseline="0" dirty="0" smtClean="0"/>
              <a:t>Jumbo dry erase markers</a:t>
            </a:r>
          </a:p>
          <a:p>
            <a:pPr marL="458788" lvl="1" indent="-285750">
              <a:buFont typeface="Arial" pitchFamily="34" charset="0"/>
              <a:buChar char="•"/>
              <a:tabLst/>
            </a:pPr>
            <a:r>
              <a:rPr lang="en-US" sz="1100" baseline="0" dirty="0" smtClean="0"/>
              <a:t>Centimeter cubes</a:t>
            </a:r>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 from Lesson 7,</a:t>
            </a:r>
            <a:r>
              <a:rPr lang="en-US" baseline="0" dirty="0" smtClean="0"/>
              <a:t> ask participants what is problematic in the image shown.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do we need to do to accurately compare these objects? (Use the same </a:t>
            </a:r>
            <a:r>
              <a:rPr lang="en-US" i="1" baseline="0" dirty="0" smtClean="0"/>
              <a:t>kind</a:t>
            </a:r>
            <a:r>
              <a:rPr lang="en-US" i="0" baseline="0" dirty="0" smtClean="0"/>
              <a:t> of paper clip throughout. Add </a:t>
            </a:r>
            <a:r>
              <a:rPr lang="en-US" i="1" baseline="0" dirty="0" smtClean="0"/>
              <a:t>Use the same exact length unit to measure </a:t>
            </a:r>
            <a:r>
              <a:rPr lang="en-US" i="0" baseline="0" dirty="0" smtClean="0"/>
              <a:t>to the </a:t>
            </a:r>
            <a:r>
              <a:rPr lang="en-US" i="1" baseline="0" dirty="0" smtClean="0"/>
              <a:t>Rules for Measuring Accurately</a:t>
            </a:r>
            <a:r>
              <a:rPr lang="en-US" i="0" baseline="0" dirty="0" smtClean="0"/>
              <a:t> chart.)</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If it comes up, share information from Progressions document on geometric measurement as written below. Otherwise, discuss this point during Module Overview review.</a:t>
            </a:r>
          </a:p>
          <a:p>
            <a:r>
              <a:rPr lang="en-US" sz="1200" b="0" i="0" u="none" strike="noStrike" kern="1200" baseline="0" dirty="0" smtClean="0">
                <a:solidFill>
                  <a:schemeClr val="tx1"/>
                </a:solidFill>
                <a:latin typeface="Calibri" charset="0"/>
                <a:ea typeface="ＭＳ Ｐゴシック" charset="-128"/>
                <a:cs typeface="ＭＳ Ｐゴシック" charset="-128"/>
              </a:rPr>
              <a:t>“Many curricula or other instructional guides advise a sequence of instruction in which students compare lengths, measure with nonstandard units (e.g., paper clips), incorporate the use of manipulative standard units (e.g., inch cubes), and measure with a ruler. This approach is probably intended to help students see the need for standardization. However, the use of a variety of different length units, before students understand the concepts, procedures, and usefulness of measurement , may actually deter students’ development. Instead, students might learn to measure correctly with standard units, and even learn to use rulers, before they can successfully use nonstandard units and understand relationships between</a:t>
            </a:r>
          </a:p>
          <a:p>
            <a:r>
              <a:rPr lang="en-US" sz="1200" b="0" i="0" u="none" strike="noStrike" kern="1200" baseline="0" dirty="0" smtClean="0">
                <a:solidFill>
                  <a:schemeClr val="tx1"/>
                </a:solidFill>
                <a:latin typeface="Calibri" charset="0"/>
                <a:ea typeface="ＭＳ Ｐゴシック" charset="-128"/>
                <a:cs typeface="ＭＳ Ｐゴシック" charset="-128"/>
              </a:rPr>
              <a:t>different units of measurement. To realize that arbitrary (and especially mixed-size) units result in the same length being described by different numbers, a student must reconcile the varying lengths and numbers of arbitrary units. Emphasizing nonstandard units too early may defeat the purpose it is intended to achieve. Early use of many nonstandard units may actually interfere with students’ development of basic measurement concepts required to understand the need for standard units. In contrast, using manipulative standard units, or even standard rulers, is less demanding and appears to be a more interesting and meaningful real-world activity</a:t>
            </a:r>
          </a:p>
          <a:p>
            <a:r>
              <a:rPr lang="en-US" sz="1200" b="0" i="0" u="none" strike="noStrike" kern="1200" baseline="0" dirty="0" smtClean="0">
                <a:solidFill>
                  <a:schemeClr val="tx1"/>
                </a:solidFill>
                <a:latin typeface="Calibri" charset="0"/>
                <a:ea typeface="ＭＳ Ｐゴシック" charset="-128"/>
                <a:cs typeface="ＭＳ Ｐゴシック" charset="-128"/>
              </a:rPr>
              <a:t>for young students.” p.9</a:t>
            </a: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Small paper clips</a:t>
            </a:r>
          </a:p>
          <a:p>
            <a:pPr marL="458788" lvl="1" indent="-285750">
              <a:buFont typeface="Arial" pitchFamily="34" charset="0"/>
              <a:buChar char="•"/>
              <a:tabLst/>
            </a:pPr>
            <a:r>
              <a:rPr lang="en-US" sz="1100" baseline="0" dirty="0" smtClean="0"/>
              <a:t>Large paper clips</a:t>
            </a:r>
          </a:p>
          <a:p>
            <a:pPr marL="458788" lvl="1" indent="-285750">
              <a:buFont typeface="Arial" pitchFamily="34" charset="0"/>
              <a:buChar char="•"/>
              <a:tabLst/>
            </a:pPr>
            <a:r>
              <a:rPr lang="en-US" sz="1100" baseline="0" dirty="0" smtClean="0"/>
              <a:t>Unsharpened pencils</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 from Lesson 8,</a:t>
            </a:r>
            <a:r>
              <a:rPr lang="en-US" baseline="0" dirty="0" smtClean="0"/>
              <a:t> have each table measure a marker, an unsharpened pencil, and a jumbo craft stick with the bag of measurement tools provided. (Unknowingly, each table has a different length unit to use, as listed below:</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Table 1: small paper clips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Table 2: large paper clips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Table 3: centimeter cubes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Table 4: toothpicks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Table 5: bits of string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Begin listing each table’s measurements on a chart.</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What's happening here?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What should we add to our chart for what to do so we can communicate our measurements with others? </a:t>
            </a:r>
            <a:r>
              <a:rPr lang="en-US" sz="1200" kern="1200" baseline="0" dirty="0" smtClean="0">
                <a:solidFill>
                  <a:schemeClr val="tx1"/>
                </a:solidFill>
                <a:latin typeface="Calibri" charset="0"/>
                <a:ea typeface="ＭＳ Ｐゴシック" charset="-128"/>
                <a:cs typeface="ＭＳ Ｐゴシック" charset="-128"/>
              </a:rPr>
              <a:t>(On </a:t>
            </a:r>
            <a:r>
              <a:rPr lang="en-US" i="1" baseline="0" dirty="0" smtClean="0"/>
              <a:t>Rules for Measuring Accurately</a:t>
            </a:r>
            <a:r>
              <a:rPr lang="en-US" baseline="0" dirty="0" smtClean="0"/>
              <a:t> chart, add a section below that says, “When talking about measurements with others, always name your length unit. It’s best to use the same length unit as the others so you can compare.)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Small paper clips</a:t>
            </a:r>
          </a:p>
          <a:p>
            <a:pPr marL="458788" lvl="1" indent="-285750">
              <a:buFont typeface="Arial" pitchFamily="34" charset="0"/>
              <a:buChar char="•"/>
              <a:tabLst/>
            </a:pPr>
            <a:r>
              <a:rPr lang="en-US" sz="1100" baseline="0" dirty="0" smtClean="0"/>
              <a:t>Large paper clips</a:t>
            </a:r>
          </a:p>
          <a:p>
            <a:pPr marL="458788" lvl="1" indent="-285750">
              <a:buFont typeface="Arial" pitchFamily="34" charset="0"/>
              <a:buChar char="•"/>
              <a:tabLst/>
            </a:pPr>
            <a:r>
              <a:rPr lang="en-US" sz="1100" baseline="0" dirty="0" smtClean="0"/>
              <a:t>Centimeter cubes</a:t>
            </a:r>
          </a:p>
          <a:p>
            <a:pPr marL="458788" lvl="1" indent="-285750">
              <a:buFont typeface="Arial" pitchFamily="34" charset="0"/>
              <a:buChar char="•"/>
              <a:tabLst/>
            </a:pPr>
            <a:r>
              <a:rPr lang="en-US" sz="1100" baseline="0" dirty="0" smtClean="0"/>
              <a:t>Toothpicks</a:t>
            </a:r>
          </a:p>
          <a:p>
            <a:pPr marL="458788" lvl="1" indent="-285750">
              <a:buFont typeface="Arial" pitchFamily="34" charset="0"/>
              <a:buChar char="•"/>
              <a:tabLst/>
            </a:pPr>
            <a:r>
              <a:rPr lang="en-US" sz="1100" baseline="0" dirty="0" smtClean="0"/>
              <a:t>Bits of equal sized string</a:t>
            </a:r>
          </a:p>
          <a:p>
            <a:pPr marL="458788" lvl="1" indent="-285750">
              <a:buFont typeface="Arial" pitchFamily="34" charset="0"/>
              <a:buChar char="•"/>
              <a:tabLst/>
            </a:pPr>
            <a:r>
              <a:rPr lang="en-US" sz="1100" baseline="0" dirty="0" smtClean="0"/>
              <a:t>Jumbo dry erase markers, jumbo craft stick, unsharpened pencils</a:t>
            </a:r>
          </a:p>
          <a:p>
            <a:pPr marL="458788" lvl="1" indent="-285750">
              <a:buFont typeface="Arial" pitchFamily="34" charset="0"/>
              <a:buChar char="•"/>
              <a:tabLst/>
            </a:pPr>
            <a:r>
              <a:rPr lang="en-US" sz="1100" baseline="0" dirty="0" smtClean="0"/>
              <a:t>Lesson </a:t>
            </a:r>
            <a:r>
              <a:rPr lang="en-US" sz="1100" baseline="0" smtClean="0"/>
              <a:t>8 Problem Set p.1</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marL="236538" indent="0">
              <a:buFont typeface="Arial" pitchFamily="34" charset="0"/>
              <a:buNone/>
            </a:pPr>
            <a:r>
              <a:rPr lang="en-US" sz="1200" dirty="0" smtClean="0"/>
              <a:t>The</a:t>
            </a:r>
            <a:r>
              <a:rPr lang="en-US" sz="1200" baseline="0" dirty="0" smtClean="0"/>
              <a:t> other topic in this module is data interpretation. Students will collect, organize, and sort data, along with asking and answering questions about data from visual tables such as those shown on the slide.</a:t>
            </a:r>
            <a:endParaRPr lang="en-US" sz="120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2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381941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Ask participants</a:t>
            </a:r>
            <a:r>
              <a:rPr lang="en-US" baseline="0" dirty="0" smtClean="0"/>
              <a:t> to share their favorite first grade read-aloud books. Choose three books from among those shared and list them on chart paper.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On the popsicle stick, have participants write their favorite book from among the three listed on the chart paper. (While participants are writing, add three book choices to the chart used for the next slide.)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Participants bring up their popsicle sticks and place on the chart paper.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Can we easily see how many people liked each book? What are some of the ways we have used in class to easily organize materials so we can count them quickly?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Today, we’ll use a new method of showing 5-groups, called tally marks.</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15</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Popsicle sticks</a:t>
            </a:r>
          </a:p>
          <a:p>
            <a:pPr marL="458788" lvl="1" indent="-285750">
              <a:buFont typeface="Arial" pitchFamily="34" charset="0"/>
              <a:buChar char="•"/>
              <a:tabLst/>
            </a:pPr>
            <a:r>
              <a:rPr lang="en-US" sz="1100" baseline="0" dirty="0" smtClean="0"/>
              <a:t>Chart paper</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Lay new chart next to the previous chart,</a:t>
            </a:r>
            <a:r>
              <a:rPr lang="en-US" baseline="0" dirty="0" smtClean="0"/>
              <a:t> and move over popsicle sticks, creating tally marks with the sticks.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Chart paper</a:t>
            </a:r>
          </a:p>
          <a:p>
            <a:pPr marL="458788" lvl="1" indent="-285750">
              <a:buFont typeface="Arial" pitchFamily="34" charset="0"/>
              <a:buChar char="•"/>
              <a:tabLst/>
            </a:pPr>
            <a:r>
              <a:rPr lang="en-US" sz="1100" baseline="0" dirty="0" smtClean="0"/>
              <a:t>Popsicle sticks from previous slide</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smtClean="0"/>
              <a:t>As</a:t>
            </a:r>
            <a:r>
              <a:rPr lang="en-US" sz="1200" baseline="0" dirty="0" smtClean="0"/>
              <a:t> students move on to collect and organize data and to ask and answer questions from their collections, what do you foresee as </a:t>
            </a:r>
            <a:r>
              <a:rPr lang="en-US" baseline="0" dirty="0" smtClean="0"/>
              <a:t>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mathematical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a:p>
            <a:pPr marL="236538" indent="0">
              <a:buFont typeface="Arial" pitchFamily="34" charset="0"/>
              <a:buNone/>
            </a:pPr>
            <a:endParaRPr lang="en-US" sz="120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381941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Having experienced</a:t>
            </a:r>
            <a:r>
              <a:rPr lang="en-US" sz="1200" kern="1200" baseline="0" dirty="0" smtClean="0">
                <a:solidFill>
                  <a:schemeClr val="tx1"/>
                </a:solidFill>
                <a:latin typeface="Calibri" charset="0"/>
                <a:ea typeface="ＭＳ Ｐゴシック" charset="-128"/>
                <a:cs typeface="ＭＳ Ｐゴシック" charset="-128"/>
              </a:rPr>
              <a:t> the mathematics within the module, let’s now take a look at the Module Overview to see how this learning is organized. We will also reflect on what mathematical ideas about measurement or data were </a:t>
            </a:r>
            <a:r>
              <a:rPr lang="en-US" sz="1200" i="1" kern="1200" baseline="0" dirty="0" smtClean="0">
                <a:solidFill>
                  <a:schemeClr val="tx1"/>
                </a:solidFill>
                <a:latin typeface="Calibri" charset="0"/>
                <a:ea typeface="ＭＳ Ｐゴシック" charset="-128"/>
                <a:cs typeface="ＭＳ Ｐゴシック" charset="-128"/>
              </a:rPr>
              <a:t>not shared</a:t>
            </a:r>
            <a:r>
              <a:rPr lang="en-US" sz="1200" i="0" kern="1200" baseline="0" dirty="0" smtClean="0">
                <a:solidFill>
                  <a:schemeClr val="tx1"/>
                </a:solidFill>
                <a:latin typeface="Calibri" charset="0"/>
                <a:ea typeface="ＭＳ Ｐゴシック" charset="-128"/>
                <a:cs typeface="ＭＳ Ｐゴシック" charset="-128"/>
              </a:rPr>
              <a:t> as a part of this module.</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18</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smtClean="0"/>
              <a:t>Now</a:t>
            </a:r>
            <a:r>
              <a:rPr lang="en-US" baseline="0" dirty="0" smtClean="0"/>
              <a:t> we will take some time to read the Module Overview for Module 3. You will read about these learning we just shared in the context of the entirety of the module. As you read, notice the organization of the lessons and how each lesson is connected within the 4 overarching topics. Notice not only what </a:t>
            </a:r>
            <a:r>
              <a:rPr lang="en-US" i="1" baseline="0" dirty="0" smtClean="0"/>
              <a:t>is</a:t>
            </a:r>
            <a:r>
              <a:rPr lang="en-US" i="0" baseline="0" dirty="0" smtClean="0"/>
              <a:t> being taught in the module, but also what </a:t>
            </a:r>
            <a:r>
              <a:rPr lang="en-US" i="1" baseline="0" dirty="0" smtClean="0"/>
              <a:t>is not</a:t>
            </a:r>
            <a:r>
              <a:rPr lang="en-US" i="0" baseline="0" dirty="0" smtClean="0"/>
              <a:t> being taught. The Common Core’s shift in Focus means that learning around measurement is limited to key concepts for Grade 1.</a:t>
            </a:r>
            <a:endParaRPr lang="en-US" dirty="0" smtClean="0"/>
          </a:p>
          <a:p>
            <a:endParaRPr lang="en-US" dirty="0" smtClean="0"/>
          </a:p>
          <a:p>
            <a:r>
              <a:rPr lang="en-US" dirty="0" smtClean="0"/>
              <a:t>Provide</a:t>
            </a:r>
            <a:r>
              <a:rPr lang="en-US" baseline="0" dirty="0" smtClean="0"/>
              <a:t> 8 minutes to read.</a:t>
            </a:r>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Module Overview</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r>
              <a:rPr lang="en-US" dirty="0" smtClean="0"/>
              <a:t>Our objectives </a:t>
            </a:r>
            <a:r>
              <a:rPr lang="en-US" dirty="0"/>
              <a:t>for </a:t>
            </a:r>
            <a:r>
              <a:rPr lang="en-US" dirty="0" smtClean="0"/>
              <a:t>this session are to:</a:t>
            </a:r>
          </a:p>
          <a:p>
            <a:pPr marL="407988" lvl="1" indent="-171450">
              <a:buFont typeface="Arial" pitchFamily="34" charset="0"/>
              <a:buChar char="•"/>
            </a:pPr>
            <a:r>
              <a:rPr lang="en-US" dirty="0" smtClean="0"/>
              <a:t>Examination </a:t>
            </a:r>
            <a:r>
              <a:rPr lang="en-US" dirty="0"/>
              <a:t>of the development of </a:t>
            </a:r>
            <a:r>
              <a:rPr lang="en-US" dirty="0" smtClean="0"/>
              <a:t>mathematical </a:t>
            </a:r>
            <a:r>
              <a:rPr lang="en-US" dirty="0"/>
              <a:t>understanding across the module using a focus on Concept Development within the lessons</a:t>
            </a:r>
            <a:r>
              <a:rPr lang="en-US" dirty="0" smtClean="0"/>
              <a:t>.</a:t>
            </a:r>
          </a:p>
          <a:p>
            <a:pPr marL="407988" lvl="1" indent="-171450">
              <a:buFont typeface="Arial" pitchFamily="34" charset="0"/>
              <a:buChar char="•"/>
            </a:pPr>
            <a:r>
              <a:rPr lang="en-US" sz="1100" dirty="0"/>
              <a:t>Introduction to mathematical models and instructional strategies to support implementation of </a:t>
            </a:r>
            <a:r>
              <a:rPr lang="en-US" sz="1100" i="1" dirty="0"/>
              <a:t>A Story of </a:t>
            </a:r>
            <a:r>
              <a:rPr lang="en-US" sz="1100" i="1" dirty="0" smtClean="0"/>
              <a:t>Units.</a:t>
            </a:r>
            <a:endParaRPr lang="en-US" sz="1050" dirty="0"/>
          </a:p>
          <a:p>
            <a:pPr marL="407988" lvl="1" indent="-171450">
              <a:buFont typeface="Arial" pitchFamily="34" charset="0"/>
              <a:buChar char="•"/>
            </a:pPr>
            <a:endParaRPr lang="en-US" sz="1100" dirty="0"/>
          </a:p>
          <a:p>
            <a:pPr marL="407988" indent="-171450">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a:t>
            </a:fld>
            <a:endParaRPr lang="en-US"/>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289390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r>
              <a:rPr lang="en-US" dirty="0"/>
              <a:t>How is the module organized</a:t>
            </a:r>
            <a:r>
              <a:rPr lang="en-US" dirty="0" smtClean="0"/>
              <a:t>?</a:t>
            </a:r>
            <a:endParaRPr lang="en-US" dirty="0"/>
          </a:p>
          <a:p>
            <a:r>
              <a:rPr lang="en-US" dirty="0"/>
              <a:t>What skills or strategies have you previously taught that are </a:t>
            </a:r>
            <a:r>
              <a:rPr lang="en-US" i="1" u="sng" dirty="0"/>
              <a:t>not</a:t>
            </a:r>
            <a:r>
              <a:rPr lang="en-US" i="1" dirty="0"/>
              <a:t> </a:t>
            </a:r>
            <a:r>
              <a:rPr lang="en-US" dirty="0"/>
              <a:t>a part of the mathematical work of the module</a:t>
            </a:r>
            <a:r>
              <a:rPr lang="en-US" dirty="0" smtClean="0"/>
              <a:t>?</a:t>
            </a:r>
          </a:p>
          <a:p>
            <a:r>
              <a:rPr lang="en-US" dirty="0" smtClean="0"/>
              <a:t>Discuss </a:t>
            </a:r>
            <a:r>
              <a:rPr lang="en-US" dirty="0"/>
              <a:t>questions for approximately 5 </a:t>
            </a:r>
            <a:r>
              <a:rPr lang="en-US" dirty="0" smtClean="0"/>
              <a:t>minutes</a:t>
            </a:r>
            <a:r>
              <a:rPr lang="en-US" dirty="0"/>
              <a:t>.</a:t>
            </a:r>
          </a:p>
          <a:p>
            <a:endParaRPr lang="en-US" dirty="0" smtClean="0"/>
          </a:p>
          <a:p>
            <a:r>
              <a:rPr lang="en-US" dirty="0" smtClean="0"/>
              <a:t>This slide provides a visual reference for the 4 topics in the module.</a:t>
            </a:r>
            <a:endParaRPr lang="en-US" dirty="0"/>
          </a:p>
          <a:p>
            <a:r>
              <a:rPr lang="en-US" dirty="0" smtClean="0"/>
              <a:t> </a:t>
            </a:r>
          </a:p>
          <a:p>
            <a:r>
              <a:rPr lang="en-US" dirty="0" smtClean="0"/>
              <a:t>If necessary, each topic is summarized below:</a:t>
            </a:r>
          </a:p>
          <a:p>
            <a:r>
              <a:rPr lang="en-US" dirty="0" smtClean="0"/>
              <a:t>Topic A focuses on </a:t>
            </a:r>
            <a:r>
              <a:rPr lang="en-US" baseline="0" dirty="0" smtClean="0"/>
              <a:t>transitivity, where two objects are compared using a third object (indirect comparison). For instance, a string is compared with a shoe and a shelf to fine that the shoe is longer than the shelf. </a:t>
            </a:r>
          </a:p>
          <a:p>
            <a:endParaRPr lang="en-US" baseline="0" dirty="0" smtClean="0"/>
          </a:p>
          <a:p>
            <a:r>
              <a:rPr lang="en-US" baseline="0" dirty="0" smtClean="0"/>
              <a:t>In Topic B, students are introduced to the standard measurement of centimeters through the use of centimeter cubes to measure. They learn the key rules of accurate measurements, such as starting and ending at the endpoints, and having no gaps or overlaps between the pieces being used to measure. Students also begin to solve comparison word problems by concretely comparing the number of centimeter cubes used to measure different length objects. </a:t>
            </a:r>
          </a:p>
          <a:p>
            <a:endParaRPr lang="en-US" baseline="0" dirty="0" smtClean="0"/>
          </a:p>
          <a:p>
            <a:r>
              <a:rPr lang="en-US" baseline="0" dirty="0" smtClean="0"/>
              <a:t>During Topic C, students explore both standard and non-standard units of measure, and find that it is easier to communicate when everyone is using the same length units. </a:t>
            </a:r>
          </a:p>
          <a:p>
            <a:endParaRPr lang="en-US" baseline="0" dirty="0" smtClean="0"/>
          </a:p>
          <a:p>
            <a:r>
              <a:rPr lang="en-US" baseline="0" dirty="0" smtClean="0"/>
              <a:t>The module culminates with data interpretation, where students ask and answer questions about a set of data.</a:t>
            </a:r>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Grade 1 – Module 3</a:t>
            </a:r>
          </a:p>
          <a:p>
            <a:pPr>
              <a:defRPr/>
            </a:pPr>
            <a:r>
              <a:rPr lang="en-US" smtClean="0"/>
              <a:t>Module Focus Session</a:t>
            </a:r>
            <a:endParaRPr lang="en-US" dirty="0" smtClean="0"/>
          </a:p>
        </p:txBody>
      </p:sp>
      <p:sp>
        <p:nvSpPr>
          <p:cNvPr id="5" name="Date Placeholder 4"/>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Tree>
    <p:extLst>
      <p:ext uri="{BB962C8B-B14F-4D97-AF65-F5344CB8AC3E}">
        <p14:creationId xmlns:p14="http://schemas.microsoft.com/office/powerpoint/2010/main" val="2282707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21</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Take two minutes</a:t>
            </a:r>
            <a:r>
              <a:rPr lang="en-US" baseline="0" dirty="0" smtClean="0"/>
              <a:t> to turn and talk with others at your table.  During this session, what information was particularly helpful and/or insightful?  What new questions do you have?</a:t>
            </a:r>
          </a:p>
          <a:p>
            <a:endParaRPr lang="en-US" baseline="0" dirty="0" smtClean="0"/>
          </a:p>
          <a:p>
            <a:r>
              <a:rPr lang="en-US" i="1" baseline="0" dirty="0" smtClean="0"/>
              <a:t>Allow 2 minutes for participants to turn and talk.  Bring the group to order and advance to the next slide.</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3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5" name="Date Placeholder 4"/>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2329847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r>
              <a:rPr lang="en-US" dirty="0" smtClean="0"/>
              <a:t>Let’s review key points from our examination of these lessons:</a:t>
            </a:r>
          </a:p>
          <a:p>
            <a:pPr marL="171450" marR="0" lvl="0" indent="-171450" algn="l" defTabSz="457200" rtl="0" eaLnBrk="0" fontAlgn="base" latinLnBrk="0" hangingPunct="0">
              <a:lnSpc>
                <a:spcPct val="100000"/>
              </a:lnSpc>
              <a:spcBef>
                <a:spcPct val="30000"/>
              </a:spcBef>
              <a:spcAft>
                <a:spcPct val="0"/>
              </a:spcAft>
              <a:buClrTx/>
              <a:buSzTx/>
              <a:buFont typeface="Arial"/>
              <a:buChar char="•"/>
              <a:tabLst/>
              <a:defRPr/>
            </a:pPr>
            <a:r>
              <a:rPr lang="en-US" sz="1200" dirty="0" smtClean="0"/>
              <a:t>The student debrief can be the critical moment for students in solidifying their understanding of the day’s lesson objective. By</a:t>
            </a:r>
            <a:r>
              <a:rPr lang="en-US" sz="1200" baseline="0" dirty="0" smtClean="0"/>
              <a:t> revisiting the strategies, tools, and math terms from the lesson through specific examples of students’ work from the problem sets and application problems, they can utilize their own concrete examples as avenues for understanding.</a:t>
            </a:r>
          </a:p>
          <a:p>
            <a:pPr marL="407988" indent="-171450">
              <a:buFont typeface="Arial" pitchFamily="34" charset="0"/>
              <a:buChar char="•"/>
            </a:pPr>
            <a:endParaRPr lang="en-US" sz="1200"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23</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381941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Calibri" charset="0"/>
                <a:ea typeface="ＭＳ Ｐゴシック" charset="-128"/>
                <a:cs typeface="ＭＳ Ｐゴシック" charset="-128"/>
              </a:rPr>
              <a:t>We</a:t>
            </a:r>
            <a:r>
              <a:rPr lang="en-US" sz="1200" kern="1200" baseline="0" dirty="0" smtClean="0">
                <a:solidFill>
                  <a:schemeClr val="tx1"/>
                </a:solidFill>
                <a:latin typeface="Calibri" charset="0"/>
                <a:ea typeface="ＭＳ Ｐゴシック" charset="-128"/>
                <a:cs typeface="ＭＳ Ｐゴシック" charset="-128"/>
              </a:rPr>
              <a:t> will begin by recognizing the location of the module within the Grade 1 curriculum and then experience some of the math of the module, leading you through the teaching sequence, one concept at a time. We will then explore the module overview, identifying what is and what is not included in the scope of the module.</a:t>
            </a:r>
            <a:r>
              <a:rPr lang="en-US" sz="1200" kern="1200" dirty="0" smtClean="0">
                <a:solidFill>
                  <a:schemeClr val="tx1"/>
                </a:solidFill>
                <a:latin typeface="Calibri" charset="0"/>
                <a:ea typeface="ＭＳ Ｐゴシック" charset="-128"/>
                <a:cs typeface="ＭＳ Ｐゴシック" charset="-128"/>
              </a:rPr>
              <a:t> </a:t>
            </a:r>
            <a:r>
              <a:rPr lang="en-US" sz="1200" kern="1200" baseline="0" dirty="0" smtClean="0">
                <a:solidFill>
                  <a:schemeClr val="tx1"/>
                </a:solidFill>
                <a:latin typeface="Calibri" charset="0"/>
                <a:ea typeface="ＭＳ Ｐゴシック" charset="-128"/>
                <a:cs typeface="ＭＳ Ｐゴシック" charset="-128"/>
              </a:rPr>
              <a:t>Along the way, we’ll also examine the other lesson components and how they function in collaboration with the concept development.  Finally, we’ll take a look back at the module, reflecting on all the parts as one cohesive whole.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baseline="0" dirty="0" smtClean="0">
              <a:solidFill>
                <a:schemeClr val="tx1"/>
              </a:solidFill>
              <a:latin typeface="Calibri" charset="0"/>
              <a:ea typeface="ＭＳ Ｐゴシック" charset="-128"/>
              <a:cs typeface="ＭＳ Ｐゴシック"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latin typeface="Calibri" charset="0"/>
                <a:ea typeface="ＭＳ Ｐゴシック" charset="-128"/>
                <a:cs typeface="ＭＳ Ｐゴシック" charset="-128"/>
              </a:rPr>
              <a:t>Let’s get started by looking at the </a:t>
            </a:r>
            <a:r>
              <a:rPr lang="en-US" sz="1200" i="1" kern="1200" baseline="0" dirty="0" smtClean="0">
                <a:solidFill>
                  <a:schemeClr val="tx1"/>
                </a:solidFill>
                <a:latin typeface="Calibri" charset="0"/>
                <a:ea typeface="ＭＳ Ｐゴシック" charset="-128"/>
                <a:cs typeface="ＭＳ Ｐゴシック" charset="-128"/>
              </a:rPr>
              <a:t>Story of Units</a:t>
            </a:r>
            <a:r>
              <a:rPr lang="en-US" sz="1200" i="0" kern="1200" baseline="0" dirty="0" smtClean="0">
                <a:solidFill>
                  <a:schemeClr val="tx1"/>
                </a:solidFill>
                <a:latin typeface="Calibri" charset="0"/>
                <a:ea typeface="ＭＳ Ｐゴシック" charset="-128"/>
                <a:cs typeface="ＭＳ Ｐゴシック" charset="-128"/>
              </a:rPr>
              <a:t> curriculum map.</a:t>
            </a: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a:xfrm>
            <a:off x="457200" y="3657600"/>
            <a:ext cx="6400800" cy="5486400"/>
          </a:xfrm>
        </p:spPr>
        <p:txBody>
          <a:bodyPr/>
          <a:lstStyle/>
          <a:p>
            <a:pPr>
              <a:defRPr/>
            </a:pPr>
            <a:r>
              <a:rPr lang="en-US" dirty="0" smtClean="0"/>
              <a:t>The third module in Grade 1 is </a:t>
            </a:r>
            <a:r>
              <a:rPr lang="en-US" i="1" dirty="0" smtClean="0"/>
              <a:t>Ordering and Comparing Length Measurements</a:t>
            </a:r>
            <a:r>
              <a:rPr lang="en-US" i="1" baseline="0" dirty="0" smtClean="0"/>
              <a:t> as Numbers</a:t>
            </a:r>
            <a:r>
              <a:rPr lang="en-US" dirty="0" smtClean="0"/>
              <a:t>.  The module includes 13 lessons and is allotted 15 instructional days.</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4</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1 minutes</a:t>
            </a:r>
          </a:p>
          <a:p>
            <a:endParaRPr lang="en-US" sz="1800" dirty="0" smtClean="0"/>
          </a:p>
          <a:p>
            <a:r>
              <a:rPr lang="en-US" sz="1800" dirty="0" smtClean="0"/>
              <a:t>MATERIALS NEEDED:</a:t>
            </a:r>
          </a:p>
          <a:p>
            <a:pPr marL="458788" lvl="1" indent="-285750">
              <a:buFont typeface="Arial" pitchFamily="34" charset="0"/>
              <a:buChar char="•"/>
            </a:pPr>
            <a:r>
              <a:rPr lang="en-US" sz="1100" baseline="0" dirty="0" smtClean="0"/>
              <a:t>X</a:t>
            </a:r>
            <a:endParaRPr lang="en-US" sz="1100" baseline="0" dirty="0"/>
          </a:p>
        </p:txBody>
      </p:sp>
      <p:sp>
        <p:nvSpPr>
          <p:cNvPr id="5" name="Date Placeholder 4"/>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4165823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6013" cy="2743200"/>
          </a:xfrm>
        </p:spPr>
      </p:sp>
      <p:sp>
        <p:nvSpPr>
          <p:cNvPr id="3" name="Notes Placeholder 2"/>
          <p:cNvSpPr>
            <a:spLocks noGrp="1"/>
          </p:cNvSpPr>
          <p:nvPr>
            <p:ph type="body" idx="1"/>
          </p:nvPr>
        </p:nvSpPr>
        <p:spPr>
          <a:xfrm>
            <a:off x="457200" y="3657600"/>
            <a:ext cx="6400800" cy="5486400"/>
          </a:xfrm>
          <a:prstGeom prst="rect">
            <a:avLst/>
          </a:prstGeom>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dirty="0"/>
          </a:p>
        </p:txBody>
      </p:sp>
      <p:sp>
        <p:nvSpPr>
          <p:cNvPr id="8"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0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7" name="Date Placeholder 6"/>
          <p:cNvSpPr>
            <a:spLocks noGrp="1"/>
          </p:cNvSpPr>
          <p:nvPr>
            <p:ph type="dt" idx="11"/>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2"/>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58724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a:t>
            </a:r>
            <a:r>
              <a:rPr lang="en-US" baseline="0" dirty="0" smtClean="0"/>
              <a:t> from Lesson 1, present a marker and an unsharpened pencil from behind a folder, intentionally holding the marker so that it appears longer than the pencil. Ask participants which is longer? Move the folder so that participants can see both objects fully.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do we need to do to accurately compare these objects? (Align their endpoint.  Write this on chart paper with a title, “Rules for Measuring Accurately.”)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Give participants 1 minute to try to </a:t>
            </a:r>
            <a:r>
              <a:rPr lang="en-US" i="1" baseline="0" dirty="0" smtClean="0"/>
              <a:t>fool their table mates </a:t>
            </a:r>
            <a:r>
              <a:rPr lang="en-US" baseline="0" dirty="0" smtClean="0"/>
              <a:t>in a similar way.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6</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Folder</a:t>
            </a:r>
          </a:p>
          <a:p>
            <a:pPr marL="458788" lvl="1" indent="-285750">
              <a:buFont typeface="Arial" pitchFamily="34" charset="0"/>
              <a:buChar char="•"/>
              <a:tabLst/>
            </a:pPr>
            <a:r>
              <a:rPr lang="en-US" sz="1100" baseline="0" dirty="0" smtClean="0"/>
              <a:t>Jumbo dry eras marker</a:t>
            </a:r>
          </a:p>
          <a:p>
            <a:pPr marL="458788" lvl="1" indent="-285750">
              <a:buFont typeface="Arial" pitchFamily="34" charset="0"/>
              <a:buChar char="•"/>
              <a:tabLst/>
            </a:pPr>
            <a:r>
              <a:rPr lang="en-US" sz="1100" baseline="0" dirty="0" smtClean="0"/>
              <a:t>Unsharpened pencil</a:t>
            </a:r>
          </a:p>
          <a:p>
            <a:pPr marL="458788" lvl="1" indent="-285750">
              <a:buFont typeface="Arial" pitchFamily="34" charset="0"/>
              <a:buChar char="•"/>
              <a:tabLst/>
            </a:pP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a:t>
            </a:r>
            <a:r>
              <a:rPr lang="en-US" baseline="0" dirty="0" smtClean="0"/>
              <a:t> from Lesson 2, ask how we can tell if the show is longer than the chart paper without taking the teacher’s shoe off of her foot. What materials can be used to help compare the shoe and the paper? After measuring the paper with a piece of string the size of the shoe, compare the same string with the length of an unsharpened pencil. Using the string to compare, participants find that the shoe is shorter than the paper and the unsharpened pencil is shorter than the paper.</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4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String</a:t>
            </a:r>
          </a:p>
          <a:p>
            <a:pPr marL="458788" lvl="1" indent="-285750">
              <a:buFont typeface="Arial" pitchFamily="34" charset="0"/>
              <a:buChar char="•"/>
              <a:tabLst/>
            </a:pPr>
            <a:r>
              <a:rPr lang="en-US" sz="1100" baseline="0" dirty="0" smtClean="0"/>
              <a:t>Chart paper hanging relatively high on the wall</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a:t>
            </a:r>
            <a:r>
              <a:rPr lang="en-US" baseline="0" dirty="0" smtClean="0"/>
              <a:t> from Lesson 3,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8</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Lesson 3 City Blocks Grid</a:t>
            </a:r>
          </a:p>
          <a:p>
            <a:pPr marL="458788" lvl="1" indent="-285750">
              <a:buFont typeface="Arial" pitchFamily="34" charset="0"/>
              <a:buChar char="•"/>
              <a:tabLst/>
            </a:pPr>
            <a:r>
              <a:rPr lang="en-US" sz="1100" baseline="0" dirty="0" smtClean="0"/>
              <a:t>Masking or painters’ tape for floor</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31838"/>
            <a:ext cx="3657600" cy="27432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Taken</a:t>
            </a:r>
            <a:r>
              <a:rPr lang="en-US" baseline="0" dirty="0" smtClean="0"/>
              <a:t> from Lesson 4, describe the length of an new crayon using centimeter cubes. What do we need to do to be sure we have an accurate measurement?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do we need to do to accurately compare these objects? (Start at the endpoint. Put the cubes next to each other so that there are no gaps. Keep the cubes touching in a straight row so that there are no overlaps.  Add to the </a:t>
            </a:r>
            <a:r>
              <a:rPr lang="en-US" i="1" baseline="0" dirty="0" smtClean="0"/>
              <a:t>Rules for Measuring Accurately</a:t>
            </a:r>
            <a:r>
              <a:rPr lang="en-US" baseline="0" dirty="0" smtClean="0"/>
              <a:t> chart.)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Ask participants: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What is the important learning?</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How does this build upon or review the measurement work from Grade K?</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(Discuss for 2 minutes.)</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9</a:t>
            </a:fld>
            <a:endParaRPr lang="en-US" dirty="0"/>
          </a:p>
        </p:txBody>
      </p:sp>
      <p:sp>
        <p:nvSpPr>
          <p:cNvPr id="7" name="Notes Placeholder 1"/>
          <p:cNvSpPr txBox="1">
            <a:spLocks/>
          </p:cNvSpPr>
          <p:nvPr/>
        </p:nvSpPr>
        <p:spPr>
          <a:xfrm>
            <a:off x="4286992" y="731520"/>
            <a:ext cx="2660073" cy="2743200"/>
          </a:xfrm>
          <a:prstGeom prst="rect">
            <a:avLst/>
          </a:prstGeom>
        </p:spPr>
        <p:txBody>
          <a:bodyPr vert="horz" lIns="91440" tIns="45720" rIns="91440" bIns="45720"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smtClean="0"/>
              <a:t>TIME ALLOTTED FOR THIS SLIDE:  	</a:t>
            </a:r>
          </a:p>
          <a:p>
            <a:r>
              <a:rPr lang="en-US" sz="1800" dirty="0" smtClean="0"/>
              <a:t>	5 minutes</a:t>
            </a:r>
          </a:p>
          <a:p>
            <a:endParaRPr lang="en-US" sz="1800" dirty="0" smtClean="0"/>
          </a:p>
          <a:p>
            <a:r>
              <a:rPr lang="en-US" sz="1800" dirty="0" smtClean="0"/>
              <a:t>MATERIALS NEEDED:</a:t>
            </a:r>
          </a:p>
          <a:p>
            <a:pPr marL="458788" lvl="1" indent="-285750">
              <a:buFont typeface="Arial" pitchFamily="34" charset="0"/>
              <a:buChar char="•"/>
              <a:tabLst/>
            </a:pPr>
            <a:r>
              <a:rPr lang="en-US" sz="1100" baseline="0" dirty="0" smtClean="0"/>
              <a:t>X</a:t>
            </a:r>
            <a:endParaRPr lang="en-US" sz="1100" baseline="0" dirty="0"/>
          </a:p>
        </p:txBody>
      </p:sp>
      <p:sp>
        <p:nvSpPr>
          <p:cNvPr id="8" name="Date Placeholder 7"/>
          <p:cNvSpPr>
            <a:spLocks noGrp="1"/>
          </p:cNvSpPr>
          <p:nvPr>
            <p:ph type="dt" idx="13"/>
          </p:nvPr>
        </p:nvSpPr>
        <p:spPr/>
        <p:txBody>
          <a:bodyPr/>
          <a:lstStyle/>
          <a:p>
            <a:pPr>
              <a:defRPr/>
            </a:pPr>
            <a:r>
              <a:rPr lang="en-US" smtClean="0"/>
              <a:t>October, 2013</a:t>
            </a:r>
          </a:p>
          <a:p>
            <a:pPr>
              <a:defRPr/>
            </a:pPr>
            <a:r>
              <a:rPr lang="en-US" smtClean="0"/>
              <a:t>Common Core Institute</a:t>
            </a:r>
            <a:endParaRPr lang="en-US" dirty="0"/>
          </a:p>
        </p:txBody>
      </p:sp>
      <p:sp>
        <p:nvSpPr>
          <p:cNvPr id="9" name="Header Placeholder 8"/>
          <p:cNvSpPr>
            <a:spLocks noGrp="1"/>
          </p:cNvSpPr>
          <p:nvPr>
            <p:ph type="hdr" sz="quarter" idx="14"/>
          </p:nvPr>
        </p:nvSpPr>
        <p:spPr/>
        <p:txBody>
          <a:bodyPr/>
          <a:lstStyle/>
          <a:p>
            <a:pPr>
              <a:defRPr/>
            </a:pPr>
            <a:r>
              <a:rPr lang="en-US" smtClean="0"/>
              <a:t>Grade 1 – Module 3</a:t>
            </a:r>
          </a:p>
          <a:p>
            <a:pPr>
              <a:defRPr/>
            </a:pPr>
            <a:r>
              <a:rPr lang="en-US" smtClean="0"/>
              <a:t>Module Focus Session</a:t>
            </a:r>
            <a:endParaRPr lang="en-US" dirty="0" smtClean="0"/>
          </a:p>
        </p:txBody>
      </p:sp>
    </p:spTree>
    <p:extLst>
      <p:ext uri="{BB962C8B-B14F-4D97-AF65-F5344CB8AC3E}">
        <p14:creationId xmlns:p14="http://schemas.microsoft.com/office/powerpoint/2010/main" val="1035080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7.wmf"/><Relationship Id="rId4"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stretch>
            <a:fillRect/>
          </a:stretch>
        </p:blipFill>
        <p:spPr>
          <a:xfrm>
            <a:off x="0" y="0"/>
            <a:ext cx="9144000" cy="3971636"/>
          </a:xfrm>
          <a:prstGeom prst="rect">
            <a:avLst/>
          </a:prstGeom>
        </p:spPr>
      </p:pic>
      <p:sp>
        <p:nvSpPr>
          <p:cNvPr id="2" name="Title 1"/>
          <p:cNvSpPr>
            <a:spLocks noGrp="1"/>
          </p:cNvSpPr>
          <p:nvPr>
            <p:ph type="ctrTitle"/>
          </p:nvPr>
        </p:nvSpPr>
        <p:spPr>
          <a:xfrm>
            <a:off x="501037" y="1616246"/>
            <a:ext cx="5489843" cy="1733444"/>
          </a:xfrm>
        </p:spPr>
        <p:txBody>
          <a:bodyPr lIns="0" anchor="b" anchorCtr="0">
            <a:noAutofit/>
          </a:bodyPr>
          <a:lstStyle>
            <a:lvl1pPr algn="l">
              <a:lnSpc>
                <a:spcPct val="90000"/>
              </a:lnSpc>
              <a:defRPr sz="6000" b="1">
                <a:solidFill>
                  <a:srgbClr val="7B083C"/>
                </a:solidFill>
                <a:latin typeface="Calibri"/>
                <a:cs typeface="Calibri"/>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a:stretch>
            <a:fillRect/>
          </a:stretch>
        </p:blipFill>
        <p:spPr>
          <a:xfrm>
            <a:off x="457200" y="6298828"/>
            <a:ext cx="279400" cy="241300"/>
          </a:xfrm>
          <a:prstGeom prst="rect">
            <a:avLst/>
          </a:prstGeom>
        </p:spPr>
      </p:pic>
      <p:pic>
        <p:nvPicPr>
          <p:cNvPr id="9" name="Picture 8"/>
          <p:cNvPicPr>
            <a:picLocks noChangeAspect="1"/>
          </p:cNvPicPr>
          <p:nvPr userDrawn="1"/>
        </p:nvPicPr>
        <p:blipFill>
          <a:blip r:embed="rId4"/>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1" name="Straight Connector 10"/>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engageny_logo_bw.jpg"/>
          <p:cNvPicPr>
            <a:picLocks noChangeAspect="1"/>
          </p:cNvPicPr>
          <p:nvPr userDrawn="1"/>
        </p:nvPicPr>
        <p:blipFill>
          <a:blip r:embed="rId5">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16" name="TextBox 15"/>
          <p:cNvSpPr txBox="1"/>
          <p:nvPr userDrawn="1"/>
        </p:nvSpPr>
        <p:spPr>
          <a:xfrm>
            <a:off x="457787" y="429405"/>
            <a:ext cx="5305715" cy="338554"/>
          </a:xfrm>
          <a:prstGeom prst="rect">
            <a:avLst/>
          </a:prstGeom>
          <a:noFill/>
        </p:spPr>
        <p:txBody>
          <a:bodyPr wrap="square" rtlCol="0">
            <a:spAutoFit/>
          </a:bodyPr>
          <a:lstStyle/>
          <a:p>
            <a:r>
              <a:rPr lang="en-US" sz="1600" b="1" spc="100" baseline="0" dirty="0" smtClean="0">
                <a:solidFill>
                  <a:srgbClr val="0A668B">
                    <a:alpha val="42000"/>
                  </a:srgbClr>
                </a:solidFill>
                <a:latin typeface="Calibri"/>
                <a:cs typeface="Calibri"/>
              </a:rPr>
              <a:t>NYS COMMON CORE MATHEMATICS CURRICULUM</a:t>
            </a:r>
            <a:endParaRPr lang="en-US" sz="1600" b="1" spc="100" baseline="0" dirty="0">
              <a:solidFill>
                <a:srgbClr val="0A668B">
                  <a:alpha val="42000"/>
                </a:srgbClr>
              </a:solidFill>
              <a:latin typeface="Calibri"/>
              <a:cs typeface="Calibri"/>
            </a:endParaRPr>
          </a:p>
        </p:txBody>
      </p:sp>
      <p:sp>
        <p:nvSpPr>
          <p:cNvPr id="12" name="Rectangle 11"/>
          <p:cNvSpPr/>
          <p:nvPr userDrawn="1"/>
        </p:nvSpPr>
        <p:spPr>
          <a:xfrm>
            <a:off x="0" y="11272"/>
            <a:ext cx="9144000" cy="1194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9144000" cy="108625"/>
          </a:xfrm>
          <a:prstGeom prst="rect">
            <a:avLst/>
          </a:prstGeom>
          <a:solidFill>
            <a:srgbClr val="0A66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a:off x="5437650" y="475248"/>
            <a:ext cx="0" cy="289367"/>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userDrawn="1"/>
        </p:nvSpPr>
        <p:spPr>
          <a:xfrm>
            <a:off x="5504498" y="402798"/>
            <a:ext cx="1915162" cy="406265"/>
          </a:xfrm>
          <a:prstGeom prst="rect">
            <a:avLst/>
          </a:prstGeom>
          <a:noFill/>
        </p:spPr>
        <p:txBody>
          <a:bodyPr wrap="square" rtlCol="0">
            <a:spAutoFit/>
          </a:bodyPr>
          <a:lstStyle/>
          <a:p>
            <a:r>
              <a:rPr lang="en-US" sz="1800" b="1" spc="0" baseline="0" dirty="0" smtClean="0">
                <a:solidFill>
                  <a:schemeClr val="bg1"/>
                </a:solidFill>
                <a:effectLst>
                  <a:glow rad="127000">
                    <a:srgbClr val="95B4BF">
                      <a:alpha val="12000"/>
                    </a:srgbClr>
                  </a:glow>
                </a:effectLst>
                <a:latin typeface="Calibri"/>
                <a:cs typeface="Calibri"/>
              </a:rPr>
              <a:t>A Story of Units</a:t>
            </a:r>
            <a:endParaRPr lang="en-US" sz="1800" b="1" spc="0" baseline="0" dirty="0">
              <a:solidFill>
                <a:schemeClr val="bg1"/>
              </a:solidFill>
              <a:effectLst>
                <a:glow rad="127000">
                  <a:srgbClr val="95B4BF">
                    <a:alpha val="12000"/>
                  </a:srgbClr>
                </a:glow>
              </a:effectLst>
              <a:latin typeface="Calibri"/>
              <a:cs typeface="Calibri"/>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sp>
        <p:nvSpPr>
          <p:cNvPr id="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92240" y="3108960"/>
            <a:ext cx="1856728" cy="283589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15"/>
          <p:cNvPicPr/>
          <p:nvPr userDrawn="1"/>
        </p:nvPicPr>
        <p:blipFill>
          <a:blip r:embed="rId5">
            <a:extLst>
              <a:ext uri="{28A0092B-C50C-407E-A947-70E740481C1C}">
                <a14:useLocalDpi xmlns:a14="http://schemas.microsoft.com/office/drawing/2010/main" val="0"/>
              </a:ext>
            </a:extLst>
          </a:blip>
          <a:stretch>
            <a:fillRect/>
          </a:stretch>
        </p:blipFill>
        <p:spPr>
          <a:xfrm>
            <a:off x="6112674" y="3814602"/>
            <a:ext cx="2326943" cy="2125637"/>
          </a:xfrm>
          <a:prstGeom prst="rect">
            <a:avLst/>
          </a:prstGeom>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2" descr="C:\Documents and Settings\jdiniz\Local Settings\Temporary Internet Files\Content.IE5\3CKUH0AK\MC900239461[1].wmf"/>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493952" y="3657600"/>
            <a:ext cx="2019790" cy="2353974"/>
          </a:xfrm>
          <a:prstGeom prst="rect">
            <a:avLst/>
          </a:prstGeom>
          <a:noFill/>
          <a:extLst>
            <a:ext uri="{909E8E84-426E-40DD-AFC4-6F175D3DCCD1}">
              <a14:hiddenFill xmlns:a14="http://schemas.microsoft.com/office/drawing/2010/main">
                <a:solidFill>
                  <a:srgbClr val="FFFFFF"/>
                </a:solidFill>
              </a14:hiddenFill>
            </a:ext>
          </a:extLst>
        </p:spPr>
      </p:pic>
      <p:sp>
        <p:nvSpPr>
          <p:cNvPr id="24" name="Text Placeholder 3"/>
          <p:cNvSpPr>
            <a:spLocks noGrp="1"/>
          </p:cNvSpPr>
          <p:nvPr>
            <p:ph type="body" sz="quarter" idx="11" hasCustomPrompt="1"/>
          </p:nvPr>
        </p:nvSpPr>
        <p:spPr>
          <a:xfrm>
            <a:off x="457200" y="5439882"/>
            <a:ext cx="8229600" cy="825500"/>
          </a:xfrm>
        </p:spPr>
        <p:txBody>
          <a:bodyPr anchor="ctr" anchorCtr="0"/>
          <a:lstStyle>
            <a:lvl1pPr>
              <a:defRPr sz="2000">
                <a:solidFill>
                  <a:srgbClr val="7B083C"/>
                </a:solidFill>
              </a:defRPr>
            </a:lvl1pPr>
          </a:lstStyle>
          <a:p>
            <a:r>
              <a:rPr lang="en-US" sz="2400" b="0" baseline="0" dirty="0" smtClean="0"/>
              <a:t>Click to cite lesson/component</a:t>
            </a:r>
            <a:endParaRPr lang="en-US" sz="2400" b="0" baseline="0" dirty="0"/>
          </a:p>
        </p:txBody>
      </p:sp>
    </p:spTree>
    <p:extLst>
      <p:ext uri="{BB962C8B-B14F-4D97-AF65-F5344CB8AC3E}">
        <p14:creationId xmlns:p14="http://schemas.microsoft.com/office/powerpoint/2010/main" val="3193152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7B083C"/>
                </a:solidFill>
                <a:latin typeface="Calibri"/>
                <a:cs typeface="Calibri"/>
              </a:defRPr>
            </a:lvl1pPr>
          </a:lstStyle>
          <a:p>
            <a:r>
              <a:rPr lang="en-US" dirty="0" smtClean="0"/>
              <a:t>Click to edit Master title style</a:t>
            </a:r>
            <a:endParaRPr lang="en-US" dirty="0"/>
          </a:p>
        </p:txBody>
      </p:sp>
      <p:sp>
        <p:nvSpPr>
          <p:cNvPr id="5" name="Slide Number Placeholder 5"/>
          <p:cNvSpPr>
            <a:spLocks noGrp="1"/>
          </p:cNvSpPr>
          <p:nvPr>
            <p:ph type="sldNum" sz="quarter" idx="10"/>
          </p:nvPr>
        </p:nvSpPr>
        <p:spPr>
          <a:xfrm>
            <a:off x="8434949" y="6115471"/>
            <a:ext cx="496903" cy="366713"/>
          </a:xfrm>
        </p:spPr>
        <p:txBody>
          <a:bodyPr wrap="square" numCol="1" anchorCtr="0" compatLnSpc="1">
            <a:prstTxWarp prst="textNoShape">
              <a:avLst/>
            </a:prstTxWarp>
          </a:bodyPr>
          <a:lstStyle>
            <a:lvl1pPr algn="ctr" fontAlgn="base">
              <a:spcBef>
                <a:spcPct val="0"/>
              </a:spcBef>
              <a:spcAft>
                <a:spcPct val="0"/>
              </a:spcAft>
              <a:defRPr sz="1000" b="1">
                <a:solidFill>
                  <a:srgbClr val="7B083C"/>
                </a:solidFill>
                <a:latin typeface="Calibri"/>
                <a:ea typeface="Arial" charset="0"/>
                <a:cs typeface="Calibri"/>
              </a:defRPr>
            </a:lvl1pPr>
          </a:lstStyle>
          <a:p>
            <a:pPr>
              <a:defRPr/>
            </a:pPr>
            <a:fld id="{6F00AB01-4170-4D6E-91C0-E0BCC4030175}" type="slidenum">
              <a:rPr lang="en-US" smtClean="0"/>
              <a:pPr>
                <a:defRPr/>
              </a:pPr>
              <a:t>‹#›</a:t>
            </a:fld>
            <a:endParaRPr lang="en-US" dirty="0"/>
          </a:p>
        </p:txBody>
      </p:sp>
      <p:pic>
        <p:nvPicPr>
          <p:cNvPr id="2" name="Picture 1"/>
          <p:cNvPicPr>
            <a:picLocks noChangeAspect="1"/>
          </p:cNvPicPr>
          <p:nvPr userDrawn="1"/>
        </p:nvPicPr>
        <p:blipFill>
          <a:blip r:embed="rId2"/>
          <a:stretch>
            <a:fillRect/>
          </a:stretch>
        </p:blipFill>
        <p:spPr>
          <a:xfrm>
            <a:off x="457200" y="6298828"/>
            <a:ext cx="279400" cy="241300"/>
          </a:xfrm>
          <a:prstGeom prst="rect">
            <a:avLst/>
          </a:prstGeom>
        </p:spPr>
      </p:pic>
      <p:pic>
        <p:nvPicPr>
          <p:cNvPr id="6" name="Picture 5"/>
          <p:cNvPicPr>
            <a:picLocks noChangeAspect="1"/>
          </p:cNvPicPr>
          <p:nvPr userDrawn="1"/>
        </p:nvPicPr>
        <p:blipFill>
          <a:blip r:embed="rId3"/>
          <a:stretch>
            <a:fillRect/>
          </a:stretch>
        </p:blipFill>
        <p:spPr>
          <a:xfrm>
            <a:off x="812893" y="6292509"/>
            <a:ext cx="762000" cy="254000"/>
          </a:xfrm>
          <a:prstGeom prst="rect">
            <a:avLst/>
          </a:prstGeom>
        </p:spPr>
      </p:pic>
      <p:sp>
        <p:nvSpPr>
          <p:cNvPr id="10" name="TextBox 9"/>
          <p:cNvSpPr txBox="1"/>
          <p:nvPr userDrawn="1"/>
        </p:nvSpPr>
        <p:spPr>
          <a:xfrm>
            <a:off x="457200" y="6628163"/>
            <a:ext cx="5522098" cy="92333"/>
          </a:xfrm>
          <a:prstGeom prst="rect">
            <a:avLst/>
          </a:prstGeom>
          <a:noFill/>
        </p:spPr>
        <p:txBody>
          <a:bodyPr wrap="square" lIns="0" tIns="0" rIns="0" bIns="0" rtlCol="0">
            <a:spAutoFit/>
          </a:bodyPr>
          <a:lstStyle/>
          <a:p>
            <a:r>
              <a:rPr lang="en-US" sz="600" baseline="0" dirty="0" smtClean="0">
                <a:solidFill>
                  <a:schemeClr val="bg1">
                    <a:lumMod val="50000"/>
                  </a:schemeClr>
                </a:solidFill>
                <a:latin typeface="Calibri"/>
                <a:cs typeface="Calibri"/>
              </a:rPr>
              <a:t>© 2012 Common Core, Inc. All rights reserved. </a:t>
            </a:r>
            <a:r>
              <a:rPr lang="en-US" sz="600" b="1" baseline="0" dirty="0" err="1" smtClean="0">
                <a:solidFill>
                  <a:schemeClr val="bg1">
                    <a:lumMod val="50000"/>
                  </a:schemeClr>
                </a:solidFill>
                <a:latin typeface="Calibri"/>
                <a:cs typeface="Calibri"/>
              </a:rPr>
              <a:t>commoncore.org</a:t>
            </a:r>
            <a:endParaRPr lang="en-US" sz="600" b="1" baseline="0" dirty="0">
              <a:solidFill>
                <a:schemeClr val="bg1">
                  <a:lumMod val="50000"/>
                </a:schemeClr>
              </a:solidFill>
              <a:latin typeface="Calibri"/>
              <a:cs typeface="Calibri"/>
            </a:endParaRPr>
          </a:p>
        </p:txBody>
      </p:sp>
      <p:cxnSp>
        <p:nvCxnSpPr>
          <p:cNvPr id="12" name="Straight Connector 11"/>
          <p:cNvCxnSpPr/>
          <p:nvPr userDrawn="1"/>
        </p:nvCxnSpPr>
        <p:spPr>
          <a:xfrm>
            <a:off x="457200" y="6160595"/>
            <a:ext cx="7848121" cy="0"/>
          </a:xfrm>
          <a:prstGeom prst="line">
            <a:avLst/>
          </a:prstGeom>
          <a:ln w="5715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561315" y="6413332"/>
            <a:ext cx="252728" cy="0"/>
          </a:xfrm>
          <a:prstGeom prst="line">
            <a:avLst/>
          </a:prstGeom>
          <a:ln w="6350" cmpd="sng">
            <a:solidFill>
              <a:srgbClr val="B4695A"/>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engageny_logo_bw.jpg"/>
          <p:cNvPicPr>
            <a:picLocks noChangeAspect="1"/>
          </p:cNvPicPr>
          <p:nvPr userDrawn="1"/>
        </p:nvPicPr>
        <p:blipFill>
          <a:blip r:embed="rId4">
            <a:alphaModFix amt="48000"/>
            <a:extLst>
              <a:ext uri="{28A0092B-C50C-407E-A947-70E740481C1C}">
                <a14:useLocalDpi xmlns:a14="http://schemas.microsoft.com/office/drawing/2010/main" val="0"/>
              </a:ext>
            </a:extLst>
          </a:blip>
          <a:stretch>
            <a:fillRect/>
          </a:stretch>
        </p:blipFill>
        <p:spPr>
          <a:xfrm>
            <a:off x="7219093" y="6274470"/>
            <a:ext cx="1099054" cy="302472"/>
          </a:xfrm>
          <a:prstGeom prst="rect">
            <a:avLst/>
          </a:prstGeom>
        </p:spPr>
      </p:pic>
      <p:sp>
        <p:nvSpPr>
          <p:cNvPr id="20" name="Round Same Side Corner Rectangle 19"/>
          <p:cNvSpPr/>
          <p:nvPr userDrawn="1"/>
        </p:nvSpPr>
        <p:spPr>
          <a:xfrm>
            <a:off x="457200" y="309164"/>
            <a:ext cx="7848121" cy="369632"/>
          </a:xfrm>
          <a:prstGeom prst="round2SameRect">
            <a:avLst/>
          </a:prstGeom>
          <a:solidFill>
            <a:srgbClr val="0A668B">
              <a:alpha val="2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solidFill>
                  <a:srgbClr val="7B083C"/>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3" name="TextBox 12"/>
          <p:cNvSpPr txBox="1"/>
          <p:nvPr userDrawn="1"/>
        </p:nvSpPr>
        <p:spPr>
          <a:xfrm>
            <a:off x="507917" y="328903"/>
            <a:ext cx="5305715" cy="307777"/>
          </a:xfrm>
          <a:prstGeom prst="rect">
            <a:avLst/>
          </a:prstGeom>
          <a:noFill/>
        </p:spPr>
        <p:txBody>
          <a:bodyPr wrap="square" rtlCol="0">
            <a:spAutoFit/>
          </a:bodyPr>
          <a:lstStyle/>
          <a:p>
            <a:r>
              <a:rPr lang="en-US" sz="1400" b="1" spc="100" baseline="0" dirty="0" smtClean="0">
                <a:solidFill>
                  <a:srgbClr val="0A668B">
                    <a:alpha val="42000"/>
                  </a:srgbClr>
                </a:solidFill>
                <a:latin typeface="Calibri"/>
                <a:cs typeface="Calibri"/>
              </a:rPr>
              <a:t>NYS COMMON CORE MATHEMATICS CURRICULUM</a:t>
            </a:r>
            <a:endParaRPr lang="en-US" sz="1400" b="1" spc="100" baseline="0" dirty="0">
              <a:solidFill>
                <a:srgbClr val="0A668B">
                  <a:alpha val="42000"/>
                </a:srgbClr>
              </a:solidFill>
              <a:latin typeface="Calibri"/>
              <a:cs typeface="Calibri"/>
            </a:endParaRPr>
          </a:p>
        </p:txBody>
      </p:sp>
      <p:cxnSp>
        <p:nvCxnSpPr>
          <p:cNvPr id="19" name="Straight Connector 18"/>
          <p:cNvCxnSpPr/>
          <p:nvPr userDrawn="1"/>
        </p:nvCxnSpPr>
        <p:spPr>
          <a:xfrm>
            <a:off x="457200" y="720576"/>
            <a:ext cx="7848121" cy="0"/>
          </a:xfrm>
          <a:prstGeom prst="line">
            <a:avLst/>
          </a:prstGeom>
          <a:ln w="3175" cmpd="sng">
            <a:solidFill>
              <a:srgbClr val="C2CFDC"/>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userDrawn="1"/>
        </p:nvSpPr>
        <p:spPr>
          <a:xfrm>
            <a:off x="6795635" y="307265"/>
            <a:ext cx="1582778" cy="338554"/>
          </a:xfrm>
          <a:prstGeom prst="rect">
            <a:avLst/>
          </a:prstGeom>
          <a:noFill/>
        </p:spPr>
        <p:txBody>
          <a:bodyPr wrap="square" rtlCol="0">
            <a:spAutoFit/>
          </a:bodyPr>
          <a:lstStyle/>
          <a:p>
            <a:r>
              <a:rPr lang="en-US" sz="1600" b="0" i="1" spc="0" baseline="0" dirty="0" smtClean="0">
                <a:solidFill>
                  <a:schemeClr val="bg1"/>
                </a:solidFill>
                <a:effectLst/>
                <a:latin typeface="Calibri"/>
                <a:cs typeface="Calibri"/>
              </a:rPr>
              <a:t>A Story of Units</a:t>
            </a:r>
            <a:endParaRPr lang="en-US" sz="1600" b="0" i="1" spc="0" baseline="0" dirty="0">
              <a:solidFill>
                <a:schemeClr val="bg1"/>
              </a:solidFill>
              <a:effectLst/>
              <a:latin typeface="Calibri"/>
              <a:cs typeface="Calibri"/>
            </a:endParaRPr>
          </a:p>
        </p:txBody>
      </p:sp>
      <p:pic>
        <p:nvPicPr>
          <p:cNvPr id="16" name="Picture 6"/>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05266" y="2651760"/>
            <a:ext cx="2042160" cy="33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495425"/>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baseline="0">
                <a:solidFill>
                  <a:schemeClr val="tx1">
                    <a:tint val="75000"/>
                  </a:schemeClr>
                </a:solidFill>
                <a:latin typeface="+mn-lt"/>
                <a:ea typeface="+mn-ea"/>
                <a:cs typeface="+mn-cs"/>
              </a:defRPr>
            </a:lvl1pPr>
          </a:lstStyle>
          <a:p>
            <a:pPr>
              <a:defRPr/>
            </a:pPr>
            <a:endParaRPr lang="en-US"/>
          </a:p>
        </p:txBody>
      </p:sp>
      <p:sp>
        <p:nvSpPr>
          <p:cNvPr id="17" name="Slide Number Placeholder 5"/>
          <p:cNvSpPr>
            <a:spLocks noGrp="1"/>
          </p:cNvSpPr>
          <p:nvPr>
            <p:ph type="sldNum" sz="quarter" idx="4"/>
          </p:nvPr>
        </p:nvSpPr>
        <p:spPr>
          <a:xfrm>
            <a:off x="8234363" y="6356350"/>
            <a:ext cx="452437" cy="365125"/>
          </a:xfrm>
          <a:prstGeom prst="rect">
            <a:avLst/>
          </a:prstGeom>
        </p:spPr>
        <p:txBody>
          <a:bodyPr vert="horz" lIns="91440" tIns="45720" rIns="91440" bIns="45720" rtlCol="0" anchor="ctr"/>
          <a:lstStyle>
            <a:lvl1pPr algn="r" fontAlgn="auto">
              <a:spcBef>
                <a:spcPts val="0"/>
              </a:spcBef>
              <a:spcAft>
                <a:spcPts val="0"/>
              </a:spcAft>
              <a:defRPr sz="1200" baseline="0">
                <a:solidFill>
                  <a:schemeClr val="tx1">
                    <a:tint val="75000"/>
                  </a:schemeClr>
                </a:solidFill>
                <a:latin typeface="+mn-lt"/>
                <a:ea typeface="+mn-ea"/>
                <a:cs typeface="+mn-cs"/>
              </a:defRPr>
            </a:lvl1pPr>
          </a:lstStyle>
          <a:p>
            <a:pPr>
              <a:defRPr/>
            </a:pPr>
            <a:fld id="{CF9147F9-DCE1-4C7B-AAAC-63EA3FF959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5" r:id="rId1"/>
    <p:sldLayoutId id="2147483658" r:id="rId2"/>
    <p:sldLayoutId id="2147483659" r:id="rId3"/>
    <p:sldLayoutId id="2147483660" r:id="rId4"/>
    <p:sldLayoutId id="2147483661" r:id="rId5"/>
    <p:sldLayoutId id="2147483657" r:id="rId6"/>
  </p:sldLayoutIdLst>
  <p:timing>
    <p:tnLst>
      <p:par>
        <p:cTn id="1" dur="indefinite" restart="never" nodeType="tmRoot"/>
      </p:par>
    </p:tnLst>
  </p:timing>
  <p:hf sldNum="0" hdr="0" ftr="0" dt="0"/>
  <p:txStyles>
    <p:titleStyle>
      <a:lvl1pPr algn="ctr" defTabSz="457200" rtl="0" eaLnBrk="0" fontAlgn="base" hangingPunct="0">
        <a:spcBef>
          <a:spcPct val="0"/>
        </a:spcBef>
        <a:spcAft>
          <a:spcPct val="0"/>
        </a:spcAft>
        <a:defRPr sz="3200" kern="1200">
          <a:solidFill>
            <a:srgbClr val="A69372"/>
          </a:solidFill>
          <a:latin typeface="Rockwell"/>
          <a:ea typeface="ＭＳ Ｐゴシック" charset="-128"/>
          <a:cs typeface="ＭＳ Ｐゴシック" charset="-128"/>
        </a:defRPr>
      </a:lvl1pPr>
      <a:lvl2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2pPr>
      <a:lvl3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3pPr>
      <a:lvl4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4pPr>
      <a:lvl5pPr algn="ctr" defTabSz="457200" rtl="0" eaLnBrk="0" fontAlgn="base" hangingPunct="0">
        <a:spcBef>
          <a:spcPct val="0"/>
        </a:spcBef>
        <a:spcAft>
          <a:spcPct val="0"/>
        </a:spcAft>
        <a:defRPr sz="3200">
          <a:solidFill>
            <a:srgbClr val="A69372"/>
          </a:solidFill>
          <a:latin typeface="Rockwell" charset="0"/>
          <a:ea typeface="ＭＳ Ｐゴシック" charset="-128"/>
          <a:cs typeface="ＭＳ Ｐゴシック" charset="-128"/>
        </a:defRPr>
      </a:lvl5pPr>
      <a:lvl6pPr marL="4572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6pPr>
      <a:lvl7pPr marL="9144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7pPr>
      <a:lvl8pPr marL="13716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8pPr>
      <a:lvl9pPr marL="1828800" algn="ctr" defTabSz="457200" rtl="0" fontAlgn="base">
        <a:spcBef>
          <a:spcPct val="0"/>
        </a:spcBef>
        <a:spcAft>
          <a:spcPct val="0"/>
        </a:spcAft>
        <a:defRPr sz="3200">
          <a:solidFill>
            <a:srgbClr val="A69372"/>
          </a:solidFill>
          <a:latin typeface="Rockwell"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defRPr sz="2000" kern="1200">
          <a:solidFill>
            <a:srgbClr val="0A2D6B"/>
          </a:solidFill>
          <a:latin typeface="Rockwell"/>
          <a:ea typeface="ＭＳ Ｐゴシック" charset="-128"/>
          <a:cs typeface="ＭＳ Ｐゴシック" charset="-128"/>
        </a:defRPr>
      </a:lvl1pPr>
      <a:lvl2pPr marL="458788" indent="-177800" algn="l" defTabSz="458788" rtl="0" eaLnBrk="0" fontAlgn="base" hangingPunct="0">
        <a:spcBef>
          <a:spcPts val="600"/>
        </a:spcBef>
        <a:spcAft>
          <a:spcPct val="0"/>
        </a:spcAft>
        <a:buFont typeface="Arial" charset="0"/>
        <a:buChar char="•"/>
        <a:defRPr kern="1200">
          <a:solidFill>
            <a:srgbClr val="404040"/>
          </a:solidFill>
          <a:latin typeface="Arial"/>
          <a:ea typeface="ＭＳ Ｐゴシック"/>
          <a:cs typeface="Arial"/>
        </a:defRPr>
      </a:lvl2pPr>
      <a:lvl3pPr marL="739775" indent="-166688" algn="l" defTabSz="457200" rtl="0" eaLnBrk="0" fontAlgn="base" hangingPunct="0">
        <a:spcBef>
          <a:spcPct val="20000"/>
        </a:spcBef>
        <a:spcAft>
          <a:spcPct val="0"/>
        </a:spcAft>
        <a:buFont typeface="Arial" charset="0"/>
        <a:buChar char="•"/>
        <a:defRPr sz="1600" kern="1200">
          <a:solidFill>
            <a:srgbClr val="7F7F7F"/>
          </a:solidFill>
          <a:latin typeface="Arial"/>
          <a:ea typeface="ＭＳ Ｐゴシック"/>
          <a:cs typeface="Arial"/>
        </a:defRPr>
      </a:lvl3pPr>
      <a:lvl4pPr marL="1030288" indent="-176213" algn="l" defTabSz="457200" rtl="0" eaLnBrk="0" fontAlgn="base" hangingPunct="0">
        <a:spcBef>
          <a:spcPct val="20000"/>
        </a:spcBef>
        <a:spcAft>
          <a:spcPct val="0"/>
        </a:spcAft>
        <a:buFont typeface="Arial" charset="0"/>
        <a:buChar char="–"/>
        <a:defRPr sz="1300" kern="1200">
          <a:solidFill>
            <a:srgbClr val="6F0000"/>
          </a:solidFill>
          <a:latin typeface="Arial"/>
          <a:ea typeface="ＭＳ Ｐゴシック"/>
          <a:cs typeface="Arial"/>
        </a:defRPr>
      </a:lvl4pPr>
      <a:lvl5pPr marL="1828800" algn="l" defTabSz="457200" rtl="0" eaLnBrk="0" fontAlgn="base" hangingPunct="0">
        <a:spcBef>
          <a:spcPct val="20000"/>
        </a:spcBef>
        <a:spcAft>
          <a:spcPct val="0"/>
        </a:spcAft>
        <a:buFont typeface="Arial" charset="0"/>
        <a:defRPr sz="2000" kern="1200">
          <a:solidFill>
            <a:schemeClr val="tx1"/>
          </a:solidFill>
          <a:latin typeface="+mn-lt"/>
          <a:ea typeface="ＭＳ Ｐゴシック"/>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21.png"/><Relationship Id="rId12"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9.jpg"/><Relationship Id="rId4" Type="http://schemas.openxmlformats.org/officeDocument/2006/relationships/image" Target="../media/image28.JPG"/><Relationship Id="rId9" Type="http://schemas.microsoft.com/office/2007/relationships/hdphoto" Target="../media/hdphoto5.wdp"/><Relationship Id="rId14" Type="http://schemas.microsoft.com/office/2007/relationships/hdphoto" Target="../media/hdphoto6.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3.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microsoft.com/office/2007/relationships/hdphoto" Target="../media/hdphoto2.wdp"/><Relationship Id="rId5" Type="http://schemas.openxmlformats.org/officeDocument/2006/relationships/image" Target="../media/image14.jpe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1037" y="1532686"/>
            <a:ext cx="5489843" cy="1817004"/>
          </a:xfrm>
        </p:spPr>
        <p:txBody>
          <a:bodyPr anchor="b" anchorCtr="0"/>
          <a:lstStyle/>
          <a:p>
            <a:r>
              <a:rPr lang="en-US" i="1" dirty="0" smtClean="0"/>
              <a:t>A Story of Units</a:t>
            </a:r>
            <a:endParaRPr lang="en-US" i="1" dirty="0"/>
          </a:p>
        </p:txBody>
      </p:sp>
      <p:sp>
        <p:nvSpPr>
          <p:cNvPr id="5" name="TextBox 4"/>
          <p:cNvSpPr txBox="1"/>
          <p:nvPr/>
        </p:nvSpPr>
        <p:spPr>
          <a:xfrm>
            <a:off x="442400" y="3349690"/>
            <a:ext cx="5615155" cy="461665"/>
          </a:xfrm>
          <a:prstGeom prst="rect">
            <a:avLst/>
          </a:prstGeom>
          <a:noFill/>
        </p:spPr>
        <p:txBody>
          <a:bodyPr wrap="square" lIns="0" rtlCol="0" anchor="t">
            <a:spAutoFit/>
          </a:bodyPr>
          <a:lstStyle/>
          <a:p>
            <a:r>
              <a:rPr lang="en-US" sz="2400" baseline="0" dirty="0" smtClean="0">
                <a:solidFill>
                  <a:srgbClr val="B9899D"/>
                </a:solidFill>
                <a:latin typeface="Calibri"/>
                <a:cs typeface="Calibri"/>
              </a:rPr>
              <a:t>Grade 1 – Module 3</a:t>
            </a:r>
            <a:endParaRPr lang="en-US" sz="3200" baseline="0" dirty="0">
              <a:solidFill>
                <a:srgbClr val="B9899D"/>
              </a:solidFill>
              <a:latin typeface="Calibri"/>
              <a:cs typeface="Calibri"/>
            </a:endParaRPr>
          </a:p>
        </p:txBody>
      </p:sp>
    </p:spTree>
    <p:extLst>
      <p:ext uri="{BB962C8B-B14F-4D97-AF65-F5344CB8AC3E}">
        <p14:creationId xmlns:p14="http://schemas.microsoft.com/office/powerpoint/2010/main" val="168121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similar between a ruler and centimeter cubes?</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smtClean="0"/>
              <a:t>Lesson </a:t>
            </a:r>
            <a:r>
              <a:rPr lang="en-US" b="1" dirty="0"/>
              <a:t>Objective:</a:t>
            </a:r>
            <a:r>
              <a:rPr lang="en-US" dirty="0"/>
              <a:t>  Rename and measure with centimeter cubes, using their standard unit name of centimeters. </a:t>
            </a:r>
          </a:p>
          <a:p>
            <a:endParaRPr lang="en-US" dirty="0" smtClean="0"/>
          </a:p>
          <a:p>
            <a:endParaRPr lang="en-US" dirty="0"/>
          </a:p>
          <a:p>
            <a:pPr marL="0" lvl="0" indent="0" defTabSz="101600"/>
            <a:endParaRPr lang="en-US" sz="2400" dirty="0"/>
          </a:p>
          <a:p>
            <a:endParaRPr lang="en-US"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t="-277760" b="-276984"/>
          <a:stretch>
            <a:fillRect/>
          </a:stretch>
        </p:blipFill>
        <p:spPr bwMode="auto">
          <a:xfrm>
            <a:off x="2057401" y="1191260"/>
            <a:ext cx="4056062" cy="3949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compare even </a:t>
            </a:r>
            <a:r>
              <a:rPr lang="en-US" i="1" dirty="0" smtClean="0"/>
              <a:t>more</a:t>
            </a:r>
            <a:r>
              <a:rPr lang="en-US" dirty="0" smtClean="0"/>
              <a:t> precisely?</a:t>
            </a:r>
            <a:endParaRPr lang="en-US" dirty="0"/>
          </a:p>
        </p:txBody>
      </p:sp>
      <p:sp>
        <p:nvSpPr>
          <p:cNvPr id="4" name="Content Placeholder 3"/>
          <p:cNvSpPr>
            <a:spLocks noGrp="1"/>
          </p:cNvSpPr>
          <p:nvPr>
            <p:ph idx="1"/>
          </p:nvPr>
        </p:nvSpPr>
        <p:spPr>
          <a:xfrm>
            <a:off x="457200" y="3706812"/>
            <a:ext cx="5892800" cy="1746229"/>
          </a:xfrm>
        </p:spPr>
        <p:txBody>
          <a:bodyPr/>
          <a:lstStyle/>
          <a:p>
            <a:r>
              <a:rPr lang="en-US" b="1" dirty="0" smtClean="0"/>
              <a:t>Lesson </a:t>
            </a:r>
            <a:r>
              <a:rPr lang="en-US" b="1" dirty="0"/>
              <a:t>Objective:</a:t>
            </a:r>
            <a:r>
              <a:rPr lang="en-US" dirty="0"/>
              <a:t>  Order, measure, and compare the length of objects before and after measuring with centimeter cubes, solving </a:t>
            </a:r>
            <a:r>
              <a:rPr lang="en-US" i="1" dirty="0"/>
              <a:t>compare with difference unknown </a:t>
            </a:r>
            <a:r>
              <a:rPr lang="en-US" dirty="0"/>
              <a:t>word problems </a:t>
            </a:r>
          </a:p>
          <a:p>
            <a:r>
              <a:rPr lang="en-US" dirty="0" smtClean="0"/>
              <a:t>. </a:t>
            </a:r>
          </a:p>
          <a:p>
            <a:endParaRPr lang="en-US" dirty="0" smtClean="0"/>
          </a:p>
          <a:p>
            <a:endParaRPr lang="en-US" dirty="0"/>
          </a:p>
          <a:p>
            <a:pPr marL="0" lvl="0" indent="0" defTabSz="101600"/>
            <a:endParaRPr lang="en-US" sz="2400" dirty="0"/>
          </a:p>
          <a:p>
            <a:endParaRPr lang="en-US" dirty="0"/>
          </a:p>
        </p:txBody>
      </p:sp>
      <p:pic>
        <p:nvPicPr>
          <p:cNvPr id="6" name="Picture 5"/>
          <p:cNvPicPr/>
          <p:nvPr/>
        </p:nvPicPr>
        <p:blipFill rotWithShape="1">
          <a:blip r:embed="rId3" cstate="print">
            <a:extLst>
              <a:ext uri="{BEBA8EAE-BF5A-486C-A8C5-ECC9F3942E4B}">
                <a14:imgProps xmlns:a14="http://schemas.microsoft.com/office/drawing/2010/main">
                  <a14:imgLayer r:embed="rId4">
                    <a14:imgEffect>
                      <a14:sharpenSoften amount="59000"/>
                    </a14:imgEffect>
                    <a14:imgEffect>
                      <a14:saturation sat="0"/>
                    </a14:imgEffect>
                    <a14:imgEffect>
                      <a14:brightnessContrast contrast="37000"/>
                    </a14:imgEffect>
                  </a14:imgLayer>
                </a14:imgProps>
              </a:ext>
              <a:ext uri="{28A0092B-C50C-407E-A947-70E740481C1C}">
                <a14:useLocalDpi xmlns:a14="http://schemas.microsoft.com/office/drawing/2010/main"/>
              </a:ext>
            </a:extLst>
          </a:blip>
          <a:srcRect/>
          <a:stretch/>
        </p:blipFill>
        <p:spPr bwMode="auto">
          <a:xfrm rot="10800000">
            <a:off x="2713350" y="1913473"/>
            <a:ext cx="2734949" cy="17049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we learn from the paper clip problem?</a:t>
            </a:r>
            <a:endParaRPr lang="en-US" dirty="0"/>
          </a:p>
        </p:txBody>
      </p:sp>
      <p:sp>
        <p:nvSpPr>
          <p:cNvPr id="4" name="Content Placeholder 3"/>
          <p:cNvSpPr>
            <a:spLocks noGrp="1"/>
          </p:cNvSpPr>
          <p:nvPr>
            <p:ph idx="1"/>
          </p:nvPr>
        </p:nvSpPr>
        <p:spPr>
          <a:xfrm>
            <a:off x="457200" y="3808412"/>
            <a:ext cx="5892800" cy="1746229"/>
          </a:xfrm>
        </p:spPr>
        <p:txBody>
          <a:bodyPr/>
          <a:lstStyle/>
          <a:p>
            <a:r>
              <a:rPr lang="en-US" b="1" dirty="0"/>
              <a:t>Lesson Objective: </a:t>
            </a:r>
            <a:r>
              <a:rPr lang="en-US" dirty="0"/>
              <a:t>Measure the same objects from Topic B with different non-standard units simultaneously to see the need to measure with a consistent unit. </a:t>
            </a:r>
          </a:p>
          <a:p>
            <a:endParaRPr lang="en-US" dirty="0" smtClean="0"/>
          </a:p>
          <a:p>
            <a:endParaRPr lang="en-US" dirty="0"/>
          </a:p>
          <a:p>
            <a:pPr marL="0" lvl="0" indent="0" defTabSz="101600"/>
            <a:endParaRPr lang="en-US" sz="2400" dirty="0"/>
          </a:p>
          <a:p>
            <a:endParaRPr lang="en-US" dirty="0"/>
          </a:p>
        </p:txBody>
      </p:sp>
      <p:grpSp>
        <p:nvGrpSpPr>
          <p:cNvPr id="6" name="Group 5"/>
          <p:cNvGrpSpPr/>
          <p:nvPr/>
        </p:nvGrpSpPr>
        <p:grpSpPr>
          <a:xfrm>
            <a:off x="2837718" y="1604963"/>
            <a:ext cx="2606040" cy="2203449"/>
            <a:chOff x="0" y="0"/>
            <a:chExt cx="2609850" cy="2200275"/>
          </a:xfrm>
        </p:grpSpPr>
        <p:pic>
          <p:nvPicPr>
            <p:cNvPr id="7" name="Picture 6" descr="C:\Users\Hae Jung Yang\Downloads\photo (21).JPG"/>
            <p:cNvPicPr>
              <a:picLocks noChangeAspect="1"/>
            </p:cNvPicPr>
            <p:nvPr/>
          </p:nvPicPr>
          <p:blipFill>
            <a:blip r:embed="rId3">
              <a:grayscl/>
              <a:extLst/>
            </a:blip>
            <a:srcRect l="13519" t="27137" r="8936" b="45683"/>
            <a:stretch>
              <a:fillRect/>
            </a:stretch>
          </p:blipFill>
          <p:spPr bwMode="auto">
            <a:xfrm>
              <a:off x="0" y="0"/>
              <a:ext cx="2590800" cy="809625"/>
            </a:xfrm>
            <a:prstGeom prst="rect">
              <a:avLst/>
            </a:prstGeom>
            <a:noFill/>
            <a:ln w="9525">
              <a:noFill/>
              <a:miter lim="800000"/>
              <a:headEnd/>
              <a:tailEnd/>
            </a:ln>
          </p:spPr>
        </p:pic>
        <p:pic>
          <p:nvPicPr>
            <p:cNvPr id="8" name="Picture 7" descr="C:\Users\Hae Jung Yang\Downloads\image (5).jpeg"/>
            <p:cNvPicPr>
              <a:picLocks noChangeAspect="1"/>
            </p:cNvPicPr>
            <p:nvPr/>
          </p:nvPicPr>
          <p:blipFill>
            <a:blip r:embed="rId4">
              <a:grayscl/>
            </a:blip>
            <a:srcRect l="9971" t="25214" r="9640" b="52778"/>
            <a:stretch>
              <a:fillRect/>
            </a:stretch>
          </p:blipFill>
          <p:spPr bwMode="auto">
            <a:xfrm>
              <a:off x="66675" y="685800"/>
              <a:ext cx="2524125" cy="790575"/>
            </a:xfrm>
            <a:prstGeom prst="rect">
              <a:avLst/>
            </a:prstGeom>
            <a:noFill/>
            <a:ln w="9525">
              <a:noFill/>
              <a:miter lim="800000"/>
              <a:headEnd/>
              <a:tailEnd/>
            </a:ln>
          </p:spPr>
        </p:pic>
        <p:pic>
          <p:nvPicPr>
            <p:cNvPr id="9" name="Picture 8" descr="C:\Users\Hae Jung Yang\Downloads\image (6).jpeg"/>
            <p:cNvPicPr>
              <a:picLocks noChangeAspect="1"/>
            </p:cNvPicPr>
            <p:nvPr/>
          </p:nvPicPr>
          <p:blipFill rotWithShape="1">
            <a:blip r:embed="rId5">
              <a:grayscl/>
              <a:extLst/>
            </a:blip>
            <a:srcRect l="13769" t="28941" r="5465" b="51035"/>
            <a:stretch/>
          </p:blipFill>
          <p:spPr bwMode="auto">
            <a:xfrm>
              <a:off x="66675" y="1571625"/>
              <a:ext cx="2543175" cy="628650"/>
            </a:xfrm>
            <a:prstGeom prst="rect">
              <a:avLst/>
            </a:prstGeom>
            <a:noFill/>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important when communicating about measurement?</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a:t>Lesson Objective:</a:t>
            </a:r>
            <a:r>
              <a:rPr lang="en-US" dirty="0"/>
              <a:t>  Understand the need to use the same units when comparing measurements with others.</a:t>
            </a:r>
          </a:p>
          <a:p>
            <a:endParaRPr lang="en-US" dirty="0" smtClean="0"/>
          </a:p>
          <a:p>
            <a:endParaRPr lang="en-US" dirty="0"/>
          </a:p>
          <a:p>
            <a:pPr marL="0" lvl="0" indent="0" defTabSz="101600"/>
            <a:endParaRPr lang="en-US" sz="2400" dirty="0"/>
          </a:p>
          <a:p>
            <a:endParaRPr lang="en-US" dirty="0"/>
          </a:p>
        </p:txBody>
      </p:sp>
      <p:pic>
        <p:nvPicPr>
          <p:cNvPr id="8" name="Picture 7" descr="C:\Users\Hae Jung Yang\Downloads\image (5).jpeg"/>
          <p:cNvPicPr>
            <a:picLocks noChangeAspect="1"/>
          </p:cNvPicPr>
          <p:nvPr/>
        </p:nvPicPr>
        <p:blipFill rotWithShape="1">
          <a:blip r:embed="rId3">
            <a:grayscl/>
          </a:blip>
          <a:srcRect l="9971" t="25214" r="9640" b="63296"/>
          <a:stretch/>
        </p:blipFill>
        <p:spPr bwMode="auto">
          <a:xfrm>
            <a:off x="2702636" y="2819400"/>
            <a:ext cx="3217400" cy="527647"/>
          </a:xfrm>
          <a:prstGeom prst="rect">
            <a:avLst/>
          </a:prstGeom>
          <a:noFill/>
          <a:ln w="9525">
            <a:noFill/>
            <a:miter lim="800000"/>
            <a:headEnd/>
            <a:tailEnd/>
          </a:ln>
        </p:spPr>
      </p:pic>
      <p:sp>
        <p:nvSpPr>
          <p:cNvPr id="3" name="TextBox 2"/>
          <p:cNvSpPr txBox="1"/>
          <p:nvPr/>
        </p:nvSpPr>
        <p:spPr>
          <a:xfrm>
            <a:off x="6959600" y="5105400"/>
            <a:ext cx="184666" cy="276999"/>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089091"/>
            <a:ext cx="8674100" cy="824382"/>
          </a:xfrm>
        </p:spPr>
        <p:txBody>
          <a:bodyPr/>
          <a:lstStyle/>
          <a:p>
            <a:r>
              <a:rPr lang="en-US" dirty="0"/>
              <a:t>Data: Collecting and Interpreting Information</a:t>
            </a:r>
          </a:p>
        </p:txBody>
      </p:sp>
      <p:sp>
        <p:nvSpPr>
          <p:cNvPr id="5" name="Content Placeholder 4"/>
          <p:cNvSpPr>
            <a:spLocks noGrp="1"/>
          </p:cNvSpPr>
          <p:nvPr>
            <p:ph idx="1"/>
          </p:nvPr>
        </p:nvSpPr>
        <p:spPr/>
        <p:txBody>
          <a:bodyPr/>
          <a:lstStyle/>
          <a:p>
            <a:pPr marL="457200" indent="-457200">
              <a:buFont typeface="Arial" pitchFamily="34" charset="0"/>
              <a:buChar char="•"/>
            </a:pPr>
            <a:endParaRPr lang="en-US" sz="2400" dirty="0" smtClean="0"/>
          </a:p>
          <a:p>
            <a:pPr marL="457200" indent="-457200">
              <a:buFont typeface="Arial" pitchFamily="34" charset="0"/>
              <a:buChar char="•"/>
            </a:pPr>
            <a:endParaRPr lang="en-US" sz="2400" dirty="0"/>
          </a:p>
        </p:txBody>
      </p:sp>
      <p:pic>
        <p:nvPicPr>
          <p:cNvPr id="18" name="Picture 17" descr="M3-L12.png"/>
          <p:cNvPicPr>
            <a:picLocks noChangeAspect="1"/>
          </p:cNvPicPr>
          <p:nvPr/>
        </p:nvPicPr>
        <p:blipFill rotWithShape="1">
          <a:blip r:embed="rId3">
            <a:extLst>
              <a:ext uri="{28A0092B-C50C-407E-A947-70E740481C1C}">
                <a14:useLocalDpi xmlns:a14="http://schemas.microsoft.com/office/drawing/2010/main" val="0"/>
              </a:ext>
            </a:extLst>
          </a:blip>
          <a:srcRect l="8814" t="15818" r="20397" b="46236"/>
          <a:stretch/>
        </p:blipFill>
        <p:spPr>
          <a:xfrm>
            <a:off x="5471125" y="1658997"/>
            <a:ext cx="3211523" cy="2227887"/>
          </a:xfrm>
          <a:prstGeom prst="rect">
            <a:avLst/>
          </a:prstGeom>
        </p:spPr>
      </p:pic>
      <p:pic>
        <p:nvPicPr>
          <p:cNvPr id="19" name="Picture 18" descr="C:\Users\Hae Jung Yang\Desktop\L11 Page2 001.jpg"/>
          <p:cNvPicPr/>
          <p:nvPr/>
        </p:nvPicPr>
        <p:blipFill rotWithShape="1">
          <a:blip r:embed="rId4"/>
          <a:srcRect l="867" t="41505" b="21830"/>
          <a:stretch/>
        </p:blipFill>
        <p:spPr bwMode="auto">
          <a:xfrm>
            <a:off x="254779" y="1658997"/>
            <a:ext cx="3124200" cy="2185291"/>
          </a:xfrm>
          <a:prstGeom prst="rect">
            <a:avLst/>
          </a:prstGeom>
          <a:noFill/>
          <a:ln w="12700">
            <a:noFill/>
            <a:miter lim="800000"/>
            <a:headEnd/>
            <a:tailEnd/>
          </a:ln>
        </p:spPr>
      </p:pic>
      <p:grpSp>
        <p:nvGrpSpPr>
          <p:cNvPr id="10" name="Group 9"/>
          <p:cNvGrpSpPr>
            <a:grpSpLocks/>
          </p:cNvGrpSpPr>
          <p:nvPr/>
        </p:nvGrpSpPr>
        <p:grpSpPr>
          <a:xfrm>
            <a:off x="2771800" y="3717032"/>
            <a:ext cx="2978920" cy="2395625"/>
            <a:chOff x="0" y="167385"/>
            <a:chExt cx="2726055" cy="2130542"/>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5356" t="21453" b="61998"/>
            <a:stretch/>
          </p:blipFill>
          <p:spPr bwMode="auto">
            <a:xfrm>
              <a:off x="450850" y="1955027"/>
              <a:ext cx="2275205" cy="342900"/>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6351" b="6222"/>
            <a:stretch/>
          </p:blipFill>
          <p:spPr bwMode="auto">
            <a:xfrm>
              <a:off x="0" y="167385"/>
              <a:ext cx="2687955" cy="1811499"/>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476250" y="4572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1060450" y="5969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1835150" y="4064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9453" t="28808" r="38341" b="61385"/>
            <a:stretch/>
          </p:blipFill>
          <p:spPr bwMode="auto">
            <a:xfrm>
              <a:off x="1073150" y="1955800"/>
              <a:ext cx="596900" cy="20320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1162050" y="21336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3401268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1108009"/>
          </a:xfrm>
        </p:spPr>
        <p:txBody>
          <a:bodyPr/>
          <a:lstStyle/>
          <a:p>
            <a:r>
              <a:rPr lang="en-US" dirty="0" smtClean="0"/>
              <a:t>Which of these books is your favorite?</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a:t>Lesson Objective:</a:t>
            </a:r>
            <a:r>
              <a:rPr lang="en-US" dirty="0"/>
              <a:t>  Collect, sort, and organize data, then ask and answer questions about the number of data points. </a:t>
            </a:r>
          </a:p>
          <a:p>
            <a:endParaRPr lang="en-US" dirty="0" smtClean="0"/>
          </a:p>
          <a:p>
            <a:endParaRPr lang="en-US" dirty="0"/>
          </a:p>
          <a:p>
            <a:pPr marL="0" lvl="0" indent="0" defTabSz="101600"/>
            <a:endParaRPr lang="en-US" sz="2400" dirty="0"/>
          </a:p>
          <a:p>
            <a:endParaRPr lang="en-US" dirty="0"/>
          </a:p>
        </p:txBody>
      </p:sp>
      <p:grpSp>
        <p:nvGrpSpPr>
          <p:cNvPr id="5" name="Group 4"/>
          <p:cNvGrpSpPr>
            <a:grpSpLocks/>
          </p:cNvGrpSpPr>
          <p:nvPr/>
        </p:nvGrpSpPr>
        <p:grpSpPr bwMode="auto">
          <a:xfrm>
            <a:off x="2819399" y="1697202"/>
            <a:ext cx="2223802" cy="2582698"/>
            <a:chOff x="8052" y="10440"/>
            <a:chExt cx="2566" cy="378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2" y="10440"/>
              <a:ext cx="2477" cy="2669"/>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85"/>
            <p:cNvSpPr txBox="1">
              <a:spLocks noChangeArrowheads="1"/>
            </p:cNvSpPr>
            <p:nvPr/>
          </p:nvSpPr>
          <p:spPr bwMode="auto">
            <a:xfrm>
              <a:off x="8063" y="13103"/>
              <a:ext cx="2540" cy="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txBody>
            <a:bodyPr rot="0" vert="horz" wrap="square" lIns="91440" tIns="91440" rIns="91440" bIns="91440" anchor="t" anchorCtr="0" upright="1">
              <a:noAutofit/>
            </a:bodyPr>
            <a:lstStyle/>
            <a:p>
              <a:pPr>
                <a:lnSpc>
                  <a:spcPct val="115000"/>
                </a:lnSpc>
                <a:spcAft>
                  <a:spcPts val="1000"/>
                </a:spcAft>
              </a:pPr>
              <a:r>
                <a:rPr lang="en-US" sz="1600" dirty="0">
                  <a:effectLst/>
                  <a:latin typeface="Calibri"/>
                  <a:ea typeface="Calibri"/>
                  <a:cs typeface="Times New Roman"/>
                </a:rPr>
                <a:t>Chart 1 with popsicle sticks placed by </a:t>
              </a:r>
              <a:r>
                <a:rPr lang="en-US" sz="1600" dirty="0" smtClean="0">
                  <a:effectLst/>
                  <a:latin typeface="Calibri"/>
                  <a:ea typeface="Calibri"/>
                  <a:cs typeface="Times New Roman"/>
                </a:rPr>
                <a:t>students.</a:t>
              </a:r>
              <a:endParaRPr lang="en-US" sz="1600" dirty="0">
                <a:effectLst/>
                <a:latin typeface="Calibri"/>
                <a:ea typeface="Calibri"/>
                <a:cs typeface="Times New Roman"/>
              </a:endParaRPr>
            </a:p>
          </p:txBody>
        </p:sp>
        <p:sp>
          <p:nvSpPr>
            <p:cNvPr id="8" name="Rectangle 7"/>
            <p:cNvSpPr>
              <a:spLocks noChangeArrowheads="1"/>
            </p:cNvSpPr>
            <p:nvPr/>
          </p:nvSpPr>
          <p:spPr bwMode="auto">
            <a:xfrm>
              <a:off x="8074" y="10440"/>
              <a:ext cx="2544" cy="3585"/>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grpSp>
    </p:spTree>
    <p:extLst>
      <p:ext uri="{BB962C8B-B14F-4D97-AF65-F5344CB8AC3E}">
        <p14:creationId xmlns:p14="http://schemas.microsoft.com/office/powerpoint/2010/main" val="3398178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9091"/>
            <a:ext cx="8229600" cy="1108009"/>
          </a:xfrm>
        </p:spPr>
        <p:txBody>
          <a:bodyPr/>
          <a:lstStyle/>
          <a:p>
            <a:r>
              <a:rPr lang="en-US" dirty="0" smtClean="0"/>
              <a:t>Which of these books is your favorite?</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a:t>Lesson Objective:</a:t>
            </a:r>
            <a:r>
              <a:rPr lang="en-US" dirty="0"/>
              <a:t>  Collect, sort, and organize data, then ask and answer questions about the number of data points. </a:t>
            </a:r>
          </a:p>
          <a:p>
            <a:endParaRPr lang="en-US" dirty="0" smtClean="0"/>
          </a:p>
          <a:p>
            <a:endParaRPr lang="en-US" dirty="0"/>
          </a:p>
          <a:p>
            <a:pPr marL="0" lvl="0" indent="0" defTabSz="101600"/>
            <a:endParaRPr lang="en-US" sz="2400" dirty="0"/>
          </a:p>
          <a:p>
            <a:endParaRPr lang="en-US" dirty="0"/>
          </a:p>
        </p:txBody>
      </p:sp>
      <p:grpSp>
        <p:nvGrpSpPr>
          <p:cNvPr id="13" name="Group 12"/>
          <p:cNvGrpSpPr>
            <a:grpSpLocks/>
          </p:cNvGrpSpPr>
          <p:nvPr/>
        </p:nvGrpSpPr>
        <p:grpSpPr bwMode="auto">
          <a:xfrm>
            <a:off x="2819398" y="1697202"/>
            <a:ext cx="2324101" cy="2811298"/>
            <a:chOff x="7604" y="10800"/>
            <a:chExt cx="2823" cy="3768"/>
          </a:xfrm>
        </p:grpSpPr>
        <p:sp>
          <p:nvSpPr>
            <p:cNvPr id="14" name="Rectangle 13"/>
            <p:cNvSpPr>
              <a:spLocks noChangeArrowheads="1"/>
            </p:cNvSpPr>
            <p:nvPr/>
          </p:nvSpPr>
          <p:spPr bwMode="auto">
            <a:xfrm>
              <a:off x="7604" y="10800"/>
              <a:ext cx="2717" cy="3478"/>
            </a:xfrm>
            <a:prstGeom prst="rect">
              <a:avLst/>
            </a:prstGeom>
            <a:noFill/>
            <a:ln w="9525">
              <a:solidFill>
                <a:schemeClr val="tx1">
                  <a:lumMod val="100000"/>
                  <a:lumOff val="0"/>
                </a:schemeClr>
              </a:solidFill>
              <a:miter lim="800000"/>
              <a:headEnd/>
              <a:tailEnd/>
            </a:ln>
            <a:effectLst/>
            <a:extLst>
              <a:ext uri="{909E8E84-426E-40DD-AFC4-6F175D3DCCD1}">
                <a14:hiddenFill xmlns:a14="http://schemas.microsoft.com/office/drawing/2010/main">
                  <a:gradFill rotWithShape="1">
                    <a:gsLst>
                      <a:gs pos="0">
                        <a:srgbClr val="3A7CCB"/>
                      </a:gs>
                      <a:gs pos="20000">
                        <a:srgbClr val="3C7BC7"/>
                      </a:gs>
                      <a:gs pos="100000">
                        <a:srgbClr val="2C5D98"/>
                      </a:gs>
                    </a:gsLst>
                    <a:lin ang="5400000"/>
                  </a:gradFill>
                </a14:hiddenFill>
              </a:ext>
              <a:ext uri="{AF507438-7753-43E0-B8FC-AC1667EBCBE1}">
                <a14:hiddenEffects xmlns:a14="http://schemas.microsoft.com/office/drawing/2010/main">
                  <a:effectLst>
                    <a:outerShdw dist="23000" dir="5400000" rotWithShape="0">
                      <a:srgbClr val="808080">
                        <a:alpha val="34999"/>
                      </a:srgbClr>
                    </a:outerShdw>
                  </a:effectLst>
                </a14:hiddenEffects>
              </a:ext>
            </a:extLst>
          </p:spPr>
          <p:txBody>
            <a:bodyPr rot="0" vert="horz" wrap="square" lIns="91440" tIns="45720" rIns="91440" bIns="45720" anchor="ctr" anchorCtr="0" upright="1">
              <a:noAutofit/>
            </a:bodyPr>
            <a:lstStyle/>
            <a:p>
              <a:endParaRPr lang="en-US"/>
            </a:p>
          </p:txBody>
        </p:sp>
        <p:pic>
          <p:nvPicPr>
            <p:cNvPr id="15" name="Picture 14"/>
            <p:cNvPicPr>
              <a:picLocks noChangeAspect="1" noChangeArrowheads="1"/>
            </p:cNvPicPr>
            <p:nvPr/>
          </p:nvPicPr>
          <p:blipFill>
            <a:blip r:embed="rId3">
              <a:extLst>
                <a:ext uri="{28A0092B-C50C-407E-A947-70E740481C1C}">
                  <a14:useLocalDpi xmlns:a14="http://schemas.microsoft.com/office/drawing/2010/main" val="0"/>
                </a:ext>
              </a:extLst>
            </a:blip>
            <a:srcRect r="-153" b="-150"/>
            <a:stretch>
              <a:fillRect/>
            </a:stretch>
          </p:blipFill>
          <p:spPr bwMode="auto">
            <a:xfrm>
              <a:off x="7677" y="10818"/>
              <a:ext cx="2644" cy="2682"/>
            </a:xfrm>
            <a:prstGeom prst="rect">
              <a:avLst/>
            </a:prstGeom>
            <a:noFill/>
            <a:extLst>
              <a:ext uri="{909E8E84-426E-40DD-AFC4-6F175D3DCCD1}">
                <a14:hiddenFill xmlns:a14="http://schemas.microsoft.com/office/drawing/2010/main">
                  <a:solidFill>
                    <a:srgbClr val="FFFFFF"/>
                  </a:solidFill>
                </a14:hiddenFill>
              </a:ext>
            </a:extLst>
          </p:spPr>
        </p:pic>
        <p:sp>
          <p:nvSpPr>
            <p:cNvPr id="16" name="Text Box 195"/>
            <p:cNvSpPr txBox="1">
              <a:spLocks noChangeArrowheads="1"/>
            </p:cNvSpPr>
            <p:nvPr/>
          </p:nvSpPr>
          <p:spPr bwMode="auto">
            <a:xfrm>
              <a:off x="7677" y="13490"/>
              <a:ext cx="2750"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lumMod val="100000"/>
                      <a:lumOff val="0"/>
                    </a:schemeClr>
                  </a:solidFill>
                  <a:miter lim="800000"/>
                  <a:headEnd/>
                  <a:tailEnd/>
                </a14:hiddenLine>
              </a:ext>
            </a:extLst>
          </p:spPr>
          <p:txBody>
            <a:bodyPr rot="0" vert="horz" wrap="square" lIns="91440" tIns="91440" rIns="91440" bIns="91440" anchor="t" anchorCtr="0" upright="1">
              <a:noAutofit/>
            </a:bodyPr>
            <a:lstStyle/>
            <a:p>
              <a:pPr>
                <a:lnSpc>
                  <a:spcPct val="115000"/>
                </a:lnSpc>
                <a:spcAft>
                  <a:spcPts val="1000"/>
                </a:spcAft>
              </a:pPr>
              <a:r>
                <a:rPr lang="en-US" sz="1600" dirty="0">
                  <a:effectLst/>
                  <a:latin typeface="Calibri"/>
                  <a:ea typeface="Calibri"/>
                  <a:cs typeface="Times New Roman"/>
                </a:rPr>
                <a:t>Chart 2 with popsicle sticks arranged as </a:t>
              </a:r>
              <a:r>
                <a:rPr lang="en-US" sz="1600" dirty="0" smtClean="0">
                  <a:effectLst/>
                  <a:latin typeface="Calibri"/>
                  <a:ea typeface="Calibri"/>
                  <a:cs typeface="Times New Roman"/>
                </a:rPr>
                <a:t>tallies.</a:t>
              </a:r>
              <a:endParaRPr lang="en-US" sz="1600" dirty="0">
                <a:effectLst/>
                <a:latin typeface="Calibri"/>
                <a:ea typeface="Calibri"/>
                <a:cs typeface="Times New Roman"/>
              </a:endParaRPr>
            </a:p>
          </p:txBody>
        </p:sp>
      </p:grpSp>
    </p:spTree>
    <p:extLst>
      <p:ext uri="{BB962C8B-B14F-4D97-AF65-F5344CB8AC3E}">
        <p14:creationId xmlns:p14="http://schemas.microsoft.com/office/powerpoint/2010/main" val="2344867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1089091"/>
            <a:ext cx="8674100" cy="824382"/>
          </a:xfrm>
        </p:spPr>
        <p:txBody>
          <a:bodyPr/>
          <a:lstStyle/>
          <a:p>
            <a:r>
              <a:rPr lang="en-US" dirty="0" smtClean="0"/>
              <a:t>Asking and Answering Questions about Data</a:t>
            </a:r>
            <a:endParaRPr lang="en-US" dirty="0"/>
          </a:p>
        </p:txBody>
      </p:sp>
      <p:sp>
        <p:nvSpPr>
          <p:cNvPr id="5" name="Content Placeholder 4"/>
          <p:cNvSpPr>
            <a:spLocks noGrp="1"/>
          </p:cNvSpPr>
          <p:nvPr>
            <p:ph idx="1"/>
          </p:nvPr>
        </p:nvSpPr>
        <p:spPr/>
        <p:txBody>
          <a:bodyPr/>
          <a:lstStyle/>
          <a:p>
            <a:pPr marL="457200" indent="-457200">
              <a:buFont typeface="Arial" pitchFamily="34" charset="0"/>
              <a:buChar char="•"/>
            </a:pPr>
            <a:endParaRPr lang="en-US" sz="2400" dirty="0" smtClean="0"/>
          </a:p>
          <a:p>
            <a:pPr marL="457200" indent="-457200">
              <a:buFont typeface="Arial" pitchFamily="34" charset="0"/>
              <a:buChar char="•"/>
            </a:pPr>
            <a:endParaRPr lang="en-US" sz="2400" dirty="0"/>
          </a:p>
        </p:txBody>
      </p:sp>
      <p:pic>
        <p:nvPicPr>
          <p:cNvPr id="18" name="Picture 17" descr="M3-L12.png"/>
          <p:cNvPicPr>
            <a:picLocks noChangeAspect="1"/>
          </p:cNvPicPr>
          <p:nvPr/>
        </p:nvPicPr>
        <p:blipFill rotWithShape="1">
          <a:blip r:embed="rId3">
            <a:extLst>
              <a:ext uri="{28A0092B-C50C-407E-A947-70E740481C1C}">
                <a14:useLocalDpi xmlns:a14="http://schemas.microsoft.com/office/drawing/2010/main" val="0"/>
              </a:ext>
            </a:extLst>
          </a:blip>
          <a:srcRect l="8814" t="15818" r="20397" b="46236"/>
          <a:stretch/>
        </p:blipFill>
        <p:spPr>
          <a:xfrm>
            <a:off x="5471125" y="1658997"/>
            <a:ext cx="3211523" cy="2227887"/>
          </a:xfrm>
          <a:prstGeom prst="rect">
            <a:avLst/>
          </a:prstGeom>
        </p:spPr>
      </p:pic>
      <p:pic>
        <p:nvPicPr>
          <p:cNvPr id="19" name="Picture 18" descr="C:\Users\Hae Jung Yang\Desktop\L11 Page2 001.jpg"/>
          <p:cNvPicPr/>
          <p:nvPr/>
        </p:nvPicPr>
        <p:blipFill rotWithShape="1">
          <a:blip r:embed="rId4"/>
          <a:srcRect l="867" t="41505" b="21830"/>
          <a:stretch/>
        </p:blipFill>
        <p:spPr bwMode="auto">
          <a:xfrm>
            <a:off x="254779" y="1658997"/>
            <a:ext cx="3124200" cy="2185291"/>
          </a:xfrm>
          <a:prstGeom prst="rect">
            <a:avLst/>
          </a:prstGeom>
          <a:noFill/>
          <a:ln w="12700">
            <a:noFill/>
            <a:miter lim="800000"/>
            <a:headEnd/>
            <a:tailEnd/>
          </a:ln>
        </p:spPr>
      </p:pic>
      <p:grpSp>
        <p:nvGrpSpPr>
          <p:cNvPr id="10" name="Group 9"/>
          <p:cNvGrpSpPr>
            <a:grpSpLocks/>
          </p:cNvGrpSpPr>
          <p:nvPr/>
        </p:nvGrpSpPr>
        <p:grpSpPr>
          <a:xfrm>
            <a:off x="2771800" y="3717032"/>
            <a:ext cx="2978920" cy="2395625"/>
            <a:chOff x="0" y="167385"/>
            <a:chExt cx="2726055" cy="2130542"/>
          </a:xfrm>
        </p:grpSpPr>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5356" t="21453" b="61998"/>
            <a:stretch/>
          </p:blipFill>
          <p:spPr bwMode="auto">
            <a:xfrm>
              <a:off x="450850" y="1955027"/>
              <a:ext cx="2275205" cy="342900"/>
            </a:xfrm>
            <a:prstGeom prst="rect">
              <a:avLst/>
            </a:prstGeom>
            <a:ln>
              <a:noFill/>
            </a:ln>
            <a:extLst>
              <a:ext uri="{53640926-AAD7-44D8-BBD7-CCE9431645EC}">
                <a14:shadowObscured xmlns:a14="http://schemas.microsoft.com/office/drawing/2010/main"/>
              </a:ext>
            </a:extLst>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6351" b="6222"/>
            <a:stretch/>
          </p:blipFill>
          <p:spPr bwMode="auto">
            <a:xfrm>
              <a:off x="0" y="167385"/>
              <a:ext cx="2687955" cy="1811499"/>
            </a:xfrm>
            <a:prstGeom prst="rect">
              <a:avLst/>
            </a:prstGeom>
            <a:ln>
              <a:noFill/>
            </a:ln>
            <a:extLst>
              <a:ext uri="{53640926-AAD7-44D8-BBD7-CCE9431645EC}">
                <a14:shadowObscured xmlns:a14="http://schemas.microsoft.com/office/drawing/2010/main"/>
              </a:ext>
            </a:extLst>
          </p:spPr>
        </p:pic>
        <p:sp>
          <p:nvSpPr>
            <p:cNvPr id="13" name="Rectangle 12"/>
            <p:cNvSpPr/>
            <p:nvPr/>
          </p:nvSpPr>
          <p:spPr>
            <a:xfrm>
              <a:off x="476250" y="4572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ectangle 13"/>
            <p:cNvSpPr/>
            <p:nvPr/>
          </p:nvSpPr>
          <p:spPr>
            <a:xfrm>
              <a:off x="1060450" y="5969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p:cNvSpPr/>
            <p:nvPr/>
          </p:nvSpPr>
          <p:spPr>
            <a:xfrm>
              <a:off x="1835150" y="4064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39453" t="28808" r="38341" b="61385"/>
            <a:stretch/>
          </p:blipFill>
          <p:spPr bwMode="auto">
            <a:xfrm>
              <a:off x="1073150" y="1955800"/>
              <a:ext cx="596900" cy="203200"/>
            </a:xfrm>
            <a:prstGeom prst="rect">
              <a:avLst/>
            </a:prstGeom>
            <a:ln>
              <a:noFill/>
            </a:ln>
            <a:extLst>
              <a:ext uri="{53640926-AAD7-44D8-BBD7-CCE9431645EC}">
                <a14:shadowObscured xmlns:a14="http://schemas.microsoft.com/office/drawing/2010/main"/>
              </a:ext>
            </a:extLst>
          </p:spPr>
        </p:pic>
        <p:sp>
          <p:nvSpPr>
            <p:cNvPr id="17" name="Rectangle 16"/>
            <p:cNvSpPr/>
            <p:nvPr/>
          </p:nvSpPr>
          <p:spPr>
            <a:xfrm>
              <a:off x="1162050" y="21336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485070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rPr>
              <a:t>Introduction to the Module</a:t>
            </a:r>
          </a:p>
          <a:p>
            <a:r>
              <a:rPr lang="en-US" b="1" dirty="0" smtClean="0">
                <a:effectLst>
                  <a:glow rad="228600">
                    <a:srgbClr val="B38395">
                      <a:alpha val="40000"/>
                    </a:srgbClr>
                  </a:glow>
                </a:effectLst>
              </a:rPr>
              <a:t>Concept Development</a:t>
            </a:r>
          </a:p>
          <a:p>
            <a:r>
              <a:rPr lang="en-US" b="1" dirty="0" smtClean="0">
                <a:effectLst/>
              </a:rPr>
              <a:t>Module Review</a:t>
            </a:r>
          </a:p>
        </p:txBody>
      </p:sp>
    </p:spTree>
    <p:extLst>
      <p:ext uri="{BB962C8B-B14F-4D97-AF65-F5344CB8AC3E}">
        <p14:creationId xmlns:p14="http://schemas.microsoft.com/office/powerpoint/2010/main" val="3687327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19</a:t>
            </a:fld>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83" y="1551614"/>
            <a:ext cx="2946165" cy="381349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a:xfrm>
            <a:off x="457200" y="1913474"/>
            <a:ext cx="5387183" cy="4019126"/>
          </a:xfrm>
        </p:spPr>
        <p:txBody>
          <a:bodyPr/>
          <a:lstStyle/>
          <a:p>
            <a:r>
              <a:rPr lang="en-US" dirty="0" smtClean="0"/>
              <a:t>Read the narrative.</a:t>
            </a:r>
          </a:p>
          <a:p>
            <a:endParaRPr lang="en-US" dirty="0"/>
          </a:p>
          <a:p>
            <a:pPr marL="457200" indent="-457200">
              <a:buFont typeface="Arial"/>
              <a:buChar char="•"/>
            </a:pPr>
            <a:r>
              <a:rPr lang="en-US" dirty="0" smtClean="0"/>
              <a:t>How is the module organized?</a:t>
            </a:r>
          </a:p>
          <a:p>
            <a:pPr marL="457200" indent="-457200">
              <a:buFont typeface="Arial"/>
              <a:buChar char="•"/>
            </a:pPr>
            <a:endParaRPr lang="en-US" dirty="0" smtClean="0"/>
          </a:p>
          <a:p>
            <a:pPr marL="457200" indent="-457200">
              <a:buFont typeface="Arial"/>
              <a:buChar char="•"/>
            </a:pPr>
            <a:r>
              <a:rPr lang="en-US" dirty="0" smtClean="0"/>
              <a:t>What skills or strategies have you previously taught that are </a:t>
            </a:r>
            <a:r>
              <a:rPr lang="en-US" i="1" u="sng" dirty="0" smtClean="0"/>
              <a:t>not</a:t>
            </a:r>
            <a:r>
              <a:rPr lang="en-US" i="1" dirty="0" smtClean="0"/>
              <a:t> </a:t>
            </a:r>
            <a:r>
              <a:rPr lang="en-US" dirty="0" smtClean="0"/>
              <a:t>a part of the mathematical work of the module?</a:t>
            </a:r>
            <a:endParaRPr lang="en-US" dirty="0"/>
          </a:p>
        </p:txBody>
      </p:sp>
    </p:spTree>
    <p:extLst>
      <p:ext uri="{BB962C8B-B14F-4D97-AF65-F5344CB8AC3E}">
        <p14:creationId xmlns:p14="http://schemas.microsoft.com/office/powerpoint/2010/main" val="3428048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4" name="Content Placeholder 3"/>
          <p:cNvSpPr>
            <a:spLocks noGrp="1"/>
          </p:cNvSpPr>
          <p:nvPr>
            <p:ph idx="1"/>
          </p:nvPr>
        </p:nvSpPr>
        <p:spPr/>
        <p:txBody>
          <a:bodyPr/>
          <a:lstStyle/>
          <a:p>
            <a:pPr lvl="1" indent="-457200">
              <a:spcBef>
                <a:spcPts val="672"/>
              </a:spcBef>
              <a:spcAft>
                <a:spcPts val="0"/>
              </a:spcAft>
            </a:pPr>
            <a:r>
              <a:rPr lang="en-US" sz="2800" dirty="0">
                <a:solidFill>
                  <a:srgbClr val="0A2D6B"/>
                </a:solidFill>
              </a:rPr>
              <a:t>Examination of the development of mathematical understanding across the module using a focus on Concept Development within the lessons.</a:t>
            </a:r>
            <a:r>
              <a:rPr lang="en-US" sz="2800" dirty="0" smtClean="0">
                <a:solidFill>
                  <a:srgbClr val="0A2D6B"/>
                </a:solidFill>
              </a:rPr>
              <a:t/>
            </a:r>
            <a:br>
              <a:rPr lang="en-US" sz="2800" dirty="0" smtClean="0">
                <a:solidFill>
                  <a:srgbClr val="0A2D6B"/>
                </a:solidFill>
              </a:rPr>
            </a:br>
            <a:endParaRPr lang="en-US" sz="2800" dirty="0" smtClean="0">
              <a:solidFill>
                <a:srgbClr val="0A2D6B"/>
              </a:solidFill>
            </a:endParaRPr>
          </a:p>
          <a:p>
            <a:pPr lvl="1" indent="-457200">
              <a:spcBef>
                <a:spcPts val="672"/>
              </a:spcBef>
              <a:spcAft>
                <a:spcPts val="0"/>
              </a:spcAft>
            </a:pPr>
            <a:r>
              <a:rPr lang="en-US" sz="2800" dirty="0">
                <a:solidFill>
                  <a:srgbClr val="0A2D6B"/>
                </a:solidFill>
              </a:rPr>
              <a:t>Introduction to mathematical models and instructional strategies to support implementation of </a:t>
            </a:r>
            <a:r>
              <a:rPr lang="en-US" sz="2800" i="1" dirty="0">
                <a:solidFill>
                  <a:srgbClr val="0A2D6B"/>
                </a:solidFill>
              </a:rPr>
              <a:t>A Story of Units</a:t>
            </a:r>
            <a:r>
              <a:rPr lang="en-US" sz="2800" i="1" dirty="0" smtClean="0">
                <a:solidFill>
                  <a:srgbClr val="0A2D6B"/>
                </a:solidFill>
              </a:rPr>
              <a:t>.</a:t>
            </a:r>
          </a:p>
        </p:txBody>
      </p:sp>
    </p:spTree>
    <p:extLst>
      <p:ext uri="{BB962C8B-B14F-4D97-AF65-F5344CB8AC3E}">
        <p14:creationId xmlns:p14="http://schemas.microsoft.com/office/powerpoint/2010/main" val="1753336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Overview by Topic</a:t>
            </a:r>
            <a:endParaRPr lang="en-US" dirty="0"/>
          </a:p>
        </p:txBody>
      </p:sp>
      <p:sp>
        <p:nvSpPr>
          <p:cNvPr id="11" name="Slide Number Placeholder 2"/>
          <p:cNvSpPr>
            <a:spLocks noGrp="1"/>
          </p:cNvSpPr>
          <p:nvPr>
            <p:ph type="sldNum" sz="quarter" idx="10"/>
          </p:nvPr>
        </p:nvSpPr>
        <p:spPr>
          <a:xfrm>
            <a:off x="8434949" y="6115471"/>
            <a:ext cx="496903" cy="366713"/>
          </a:xfrm>
        </p:spPr>
        <p:txBody>
          <a:bodyPr/>
          <a:lstStyle/>
          <a:p>
            <a:pPr>
              <a:defRPr/>
            </a:pPr>
            <a:fld id="{6F00AB01-4170-4D6E-91C0-E0BCC4030175}" type="slidenum">
              <a:rPr lang="en-US" smtClean="0"/>
              <a:pPr>
                <a:defRPr/>
              </a:pPr>
              <a:t>20</a:t>
            </a:fld>
            <a:endParaRPr lang="en-US" dirty="0"/>
          </a:p>
        </p:txBody>
      </p:sp>
      <p:sp>
        <p:nvSpPr>
          <p:cNvPr id="12" name="Content Placeholder 3"/>
          <p:cNvSpPr>
            <a:spLocks noGrp="1"/>
          </p:cNvSpPr>
          <p:nvPr>
            <p:ph idx="1"/>
          </p:nvPr>
        </p:nvSpPr>
        <p:spPr>
          <a:xfrm>
            <a:off x="269949" y="1710274"/>
            <a:ext cx="5435600" cy="4019126"/>
          </a:xfrm>
        </p:spPr>
        <p:txBody>
          <a:bodyPr/>
          <a:lstStyle/>
          <a:p>
            <a:pPr marL="0" indent="0"/>
            <a:r>
              <a:rPr lang="en-US" sz="2400" dirty="0" smtClean="0"/>
              <a:t>Topic A      		 Topic B      	    Topic C  </a:t>
            </a:r>
          </a:p>
          <a:p>
            <a:pPr marL="0" indent="0"/>
            <a:endParaRPr lang="en-US" sz="2400" dirty="0"/>
          </a:p>
          <a:p>
            <a:pPr marL="0" indent="0"/>
            <a:endParaRPr lang="en-US" sz="2400" dirty="0" smtClean="0"/>
          </a:p>
          <a:p>
            <a:pPr marL="0" indent="0"/>
            <a:endParaRPr lang="en-US" sz="2400" dirty="0"/>
          </a:p>
          <a:p>
            <a:pPr marL="0" indent="0"/>
            <a:endParaRPr lang="en-US" sz="2400" dirty="0" smtClean="0"/>
          </a:p>
          <a:p>
            <a:pPr marL="0" indent="0"/>
            <a:r>
              <a:rPr lang="en-US" sz="2400" dirty="0" smtClean="0"/>
              <a:t>				Topic D</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4383" y="1551614"/>
            <a:ext cx="2946165" cy="3813494"/>
          </a:xfrm>
          <a:prstGeom prst="rect">
            <a:avLst/>
          </a:prstGeom>
          <a:ln w="12700">
            <a:solidFill>
              <a:schemeClr val="tx2"/>
            </a:solidFill>
          </a:ln>
        </p:spPr>
      </p:pic>
      <p:sp>
        <p:nvSpPr>
          <p:cNvPr id="14" name="TextBox 13"/>
          <p:cNvSpPr txBox="1"/>
          <p:nvPr/>
        </p:nvSpPr>
        <p:spPr>
          <a:xfrm>
            <a:off x="2229107" y="5168477"/>
            <a:ext cx="184666" cy="276999"/>
          </a:xfrm>
          <a:prstGeom prst="rect">
            <a:avLst/>
          </a:prstGeom>
          <a:noFill/>
        </p:spPr>
        <p:txBody>
          <a:bodyPr wrap="none" rtlCol="0">
            <a:spAutoFit/>
          </a:bodyPr>
          <a:lstStyle/>
          <a:p>
            <a:endParaRPr lang="en-US" dirty="0"/>
          </a:p>
        </p:txBody>
      </p:sp>
      <p:pic>
        <p:nvPicPr>
          <p:cNvPr id="7" name="Picture 6"/>
          <p:cNvPicPr/>
          <p:nvPr/>
        </p:nvPicPr>
        <p:blipFill rotWithShape="1">
          <a:blip r:embed="rId4">
            <a:extLst>
              <a:ext uri="{28A0092B-C50C-407E-A947-70E740481C1C}">
                <a14:useLocalDpi xmlns:a14="http://schemas.microsoft.com/office/drawing/2010/main" val="0"/>
              </a:ext>
            </a:extLst>
          </a:blip>
          <a:srcRect l="3427" t="52240" r="22834" b="30423"/>
          <a:stretch/>
        </p:blipFill>
        <p:spPr bwMode="auto">
          <a:xfrm>
            <a:off x="1803657" y="2439255"/>
            <a:ext cx="1733293" cy="596900"/>
          </a:xfrm>
          <a:prstGeom prst="rect">
            <a:avLst/>
          </a:prstGeom>
          <a:noFill/>
          <a:ln w="12700" cap="flat" cmpd="sng" algn="ctr">
            <a:solidFill>
              <a:sysClr val="windowText" lastClr="000000"/>
            </a:solidFill>
            <a:prstDash val="solid"/>
            <a:miter lim="800000"/>
            <a:headEnd type="none" w="med" len="med"/>
            <a:tailEnd type="none" w="med" len="med"/>
          </a:ln>
          <a:extLst>
            <a:ext uri="{53640926-AAD7-44D8-BBD7-CCE9431645EC}">
              <a14:shadowObscured xmlns:a14="http://schemas.microsoft.com/office/drawing/2010/main"/>
            </a:ext>
          </a:extLst>
        </p:spPr>
      </p:pic>
      <p:grpSp>
        <p:nvGrpSpPr>
          <p:cNvPr id="8" name="Group 7"/>
          <p:cNvGrpSpPr/>
          <p:nvPr/>
        </p:nvGrpSpPr>
        <p:grpSpPr>
          <a:xfrm>
            <a:off x="3775922" y="2031832"/>
            <a:ext cx="1842184" cy="1630783"/>
            <a:chOff x="0" y="0"/>
            <a:chExt cx="2609850" cy="2200275"/>
          </a:xfrm>
        </p:grpSpPr>
        <p:pic>
          <p:nvPicPr>
            <p:cNvPr id="9" name="Picture 8" descr="C:\Users\Hae Jung Yang\Downloads\photo (21).JPG"/>
            <p:cNvPicPr>
              <a:picLocks noChangeAspect="1"/>
            </p:cNvPicPr>
            <p:nvPr/>
          </p:nvPicPr>
          <p:blipFill>
            <a:blip r:embed="rId5">
              <a:grayscl/>
              <a:extLst/>
            </a:blip>
            <a:srcRect l="13519" t="27137" r="8936" b="45683"/>
            <a:stretch>
              <a:fillRect/>
            </a:stretch>
          </p:blipFill>
          <p:spPr bwMode="auto">
            <a:xfrm>
              <a:off x="0" y="0"/>
              <a:ext cx="2590800" cy="809625"/>
            </a:xfrm>
            <a:prstGeom prst="rect">
              <a:avLst/>
            </a:prstGeom>
            <a:noFill/>
            <a:ln w="9525">
              <a:noFill/>
              <a:miter lim="800000"/>
              <a:headEnd/>
              <a:tailEnd/>
            </a:ln>
          </p:spPr>
        </p:pic>
        <p:pic>
          <p:nvPicPr>
            <p:cNvPr id="10" name="Picture 9" descr="C:\Users\Hae Jung Yang\Downloads\image (5).jpeg"/>
            <p:cNvPicPr>
              <a:picLocks noChangeAspect="1"/>
            </p:cNvPicPr>
            <p:nvPr/>
          </p:nvPicPr>
          <p:blipFill>
            <a:blip r:embed="rId6">
              <a:grayscl/>
            </a:blip>
            <a:srcRect l="9971" t="25214" r="9640" b="52778"/>
            <a:stretch>
              <a:fillRect/>
            </a:stretch>
          </p:blipFill>
          <p:spPr bwMode="auto">
            <a:xfrm>
              <a:off x="66675" y="685800"/>
              <a:ext cx="2524125" cy="790575"/>
            </a:xfrm>
            <a:prstGeom prst="rect">
              <a:avLst/>
            </a:prstGeom>
            <a:noFill/>
            <a:ln w="9525">
              <a:noFill/>
              <a:miter lim="800000"/>
              <a:headEnd/>
              <a:tailEnd/>
            </a:ln>
          </p:spPr>
        </p:pic>
        <p:pic>
          <p:nvPicPr>
            <p:cNvPr id="15" name="Picture 14" descr="C:\Users\Hae Jung Yang\Downloads\image (6).jpeg"/>
            <p:cNvPicPr>
              <a:picLocks noChangeAspect="1"/>
            </p:cNvPicPr>
            <p:nvPr/>
          </p:nvPicPr>
          <p:blipFill rotWithShape="1">
            <a:blip r:embed="rId7">
              <a:grayscl/>
              <a:extLst/>
            </a:blip>
            <a:srcRect l="13769" t="28941" r="5465" b="51035"/>
            <a:stretch/>
          </p:blipFill>
          <p:spPr bwMode="auto">
            <a:xfrm>
              <a:off x="66675" y="1571625"/>
              <a:ext cx="2543175" cy="628650"/>
            </a:xfrm>
            <a:prstGeom prst="rect">
              <a:avLst/>
            </a:prstGeom>
            <a:noFill/>
            <a:ln>
              <a:noFill/>
            </a:ln>
            <a:extLst>
              <a:ext uri="{53640926-AAD7-44D8-BBD7-CCE9431645EC}">
                <a14:shadowObscured xmlns:a14="http://schemas.microsoft.com/office/drawing/2010/main"/>
              </a:ext>
            </a:extLst>
          </p:spPr>
        </p:pic>
      </p:grpSp>
      <p:pic>
        <p:nvPicPr>
          <p:cNvPr id="16" name="Picture 15"/>
          <p:cNvPicPr/>
          <p:nvPr/>
        </p:nvPicPr>
        <p:blipFill rotWithShape="1">
          <a:blip r:embed="rId8" cstate="print">
            <a:extLst>
              <a:ext uri="{BEBA8EAE-BF5A-486C-A8C5-ECC9F3942E4B}">
                <a14:imgProps xmlns:a14="http://schemas.microsoft.com/office/drawing/2010/main">
                  <a14:imgLayer r:embed="rId9">
                    <a14:imgEffect>
                      <a14:sharpenSoften amount="59000"/>
                    </a14:imgEffect>
                    <a14:imgEffect>
                      <a14:saturation sat="0"/>
                    </a14:imgEffect>
                    <a14:imgEffect>
                      <a14:brightnessContrast contrast="37000"/>
                    </a14:imgEffect>
                  </a14:imgLayer>
                </a14:imgProps>
              </a:ext>
              <a:ext uri="{28A0092B-C50C-407E-A947-70E740481C1C}">
                <a14:useLocalDpi xmlns:a14="http://schemas.microsoft.com/office/drawing/2010/main"/>
              </a:ext>
            </a:extLst>
          </a:blip>
          <a:srcRect l="25832" b="59249"/>
          <a:stretch/>
        </p:blipFill>
        <p:spPr bwMode="auto">
          <a:xfrm rot="10800000">
            <a:off x="4000891" y="3662615"/>
            <a:ext cx="1500970" cy="503555"/>
          </a:xfrm>
          <a:prstGeom prst="rect">
            <a:avLst/>
          </a:prstGeom>
          <a:ln>
            <a:noFill/>
          </a:ln>
          <a:extLst>
            <a:ext uri="{53640926-AAD7-44D8-BBD7-CCE9431645EC}">
              <a14:shadowObscured xmlns:a14="http://schemas.microsoft.com/office/drawing/2010/main"/>
            </a:ext>
          </a:extLst>
        </p:spPr>
      </p:pic>
      <p:pic>
        <p:nvPicPr>
          <p:cNvPr id="3" name="Picture 2" descr="64025439-70E8-4574-91BC-22CFC76A2EAD.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78512" y="4178393"/>
            <a:ext cx="1727037" cy="603859"/>
          </a:xfrm>
          <a:prstGeom prst="rect">
            <a:avLst/>
          </a:prstGeom>
        </p:spPr>
      </p:pic>
      <p:grpSp>
        <p:nvGrpSpPr>
          <p:cNvPr id="25" name="Group 24"/>
          <p:cNvGrpSpPr>
            <a:grpSpLocks/>
          </p:cNvGrpSpPr>
          <p:nvPr/>
        </p:nvGrpSpPr>
        <p:grpSpPr>
          <a:xfrm>
            <a:off x="1816067" y="4512379"/>
            <a:ext cx="2023428" cy="1460500"/>
            <a:chOff x="0" y="0"/>
            <a:chExt cx="2726055" cy="2286000"/>
          </a:xfrm>
        </p:grpSpPr>
        <p:pic>
          <p:nvPicPr>
            <p:cNvPr id="26" name="Picture 25"/>
            <p:cNvPicPr>
              <a:picLocks noChangeAspect="1"/>
            </p:cNvPicPr>
            <p:nvPr/>
          </p:nvPicPr>
          <p:blipFill rotWithShape="1">
            <a:blip r:embed="rId11">
              <a:extLst>
                <a:ext uri="{28A0092B-C50C-407E-A947-70E740481C1C}">
                  <a14:useLocalDpi xmlns:a14="http://schemas.microsoft.com/office/drawing/2010/main" val="0"/>
                </a:ext>
              </a:extLst>
            </a:blip>
            <a:srcRect l="15356" t="21453" b="61998"/>
            <a:stretch/>
          </p:blipFill>
          <p:spPr bwMode="auto">
            <a:xfrm>
              <a:off x="450850" y="1943100"/>
              <a:ext cx="2275205" cy="342900"/>
            </a:xfrm>
            <a:prstGeom prst="rect">
              <a:avLst/>
            </a:prstGeom>
            <a:ln>
              <a:noFill/>
            </a:ln>
            <a:extLst>
              <a:ext uri="{53640926-AAD7-44D8-BBD7-CCE9431645EC}">
                <a14:shadowObscured xmlns:a14="http://schemas.microsoft.com/office/drawing/2010/main"/>
              </a:ext>
            </a:extLst>
          </p:spPr>
        </p:pic>
        <p:pic>
          <p:nvPicPr>
            <p:cNvPr id="27" name="Picture 26"/>
            <p:cNvPicPr>
              <a:picLocks noChangeAspect="1"/>
            </p:cNvPicPr>
            <p:nvPr/>
          </p:nvPicPr>
          <p:blipFill rotWithShape="1">
            <a:blip r:embed="rId11">
              <a:extLst>
                <a:ext uri="{28A0092B-C50C-407E-A947-70E740481C1C}">
                  <a14:useLocalDpi xmlns:a14="http://schemas.microsoft.com/office/drawing/2010/main" val="0"/>
                </a:ext>
              </a:extLst>
            </a:blip>
            <a:srcRect b="6221"/>
            <a:stretch/>
          </p:blipFill>
          <p:spPr bwMode="auto">
            <a:xfrm>
              <a:off x="0" y="0"/>
              <a:ext cx="2687955" cy="1943100"/>
            </a:xfrm>
            <a:prstGeom prst="rect">
              <a:avLst/>
            </a:prstGeom>
            <a:ln>
              <a:noFill/>
            </a:ln>
            <a:extLst>
              <a:ext uri="{53640926-AAD7-44D8-BBD7-CCE9431645EC}">
                <a14:shadowObscured xmlns:a14="http://schemas.microsoft.com/office/drawing/2010/main"/>
              </a:ext>
            </a:extLst>
          </p:spPr>
        </p:pic>
        <p:sp>
          <p:nvSpPr>
            <p:cNvPr id="28" name="Rectangle 27"/>
            <p:cNvSpPr/>
            <p:nvPr/>
          </p:nvSpPr>
          <p:spPr>
            <a:xfrm>
              <a:off x="476250" y="4572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Rectangle 28"/>
            <p:cNvSpPr/>
            <p:nvPr/>
          </p:nvSpPr>
          <p:spPr>
            <a:xfrm>
              <a:off x="1060450" y="5969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Rectangle 29"/>
            <p:cNvSpPr/>
            <p:nvPr/>
          </p:nvSpPr>
          <p:spPr>
            <a:xfrm>
              <a:off x="1835150" y="406400"/>
              <a:ext cx="444500" cy="368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1" name="Picture 30"/>
            <p:cNvPicPr>
              <a:picLocks noChangeAspect="1"/>
            </p:cNvPicPr>
            <p:nvPr/>
          </p:nvPicPr>
          <p:blipFill rotWithShape="1">
            <a:blip r:embed="rId11">
              <a:extLst>
                <a:ext uri="{28A0092B-C50C-407E-A947-70E740481C1C}">
                  <a14:useLocalDpi xmlns:a14="http://schemas.microsoft.com/office/drawing/2010/main" val="0"/>
                </a:ext>
              </a:extLst>
            </a:blip>
            <a:srcRect l="39453" t="28808" r="38341" b="61385"/>
            <a:stretch/>
          </p:blipFill>
          <p:spPr bwMode="auto">
            <a:xfrm>
              <a:off x="1073150" y="1955800"/>
              <a:ext cx="596900" cy="203200"/>
            </a:xfrm>
            <a:prstGeom prst="rect">
              <a:avLst/>
            </a:prstGeom>
            <a:ln>
              <a:noFill/>
            </a:ln>
            <a:extLst>
              <a:ext uri="{53640926-AAD7-44D8-BBD7-CCE9431645EC}">
                <a14:shadowObscured xmlns:a14="http://schemas.microsoft.com/office/drawing/2010/main"/>
              </a:ext>
            </a:extLst>
          </p:spPr>
        </p:pic>
        <p:sp>
          <p:nvSpPr>
            <p:cNvPr id="32" name="Rectangle 31"/>
            <p:cNvSpPr/>
            <p:nvPr/>
          </p:nvSpPr>
          <p:spPr>
            <a:xfrm>
              <a:off x="1162050" y="2133600"/>
              <a:ext cx="558800" cy="152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5" name="Picture 4" descr="shoe.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0659573">
            <a:off x="397538" y="3561504"/>
            <a:ext cx="1067413" cy="1067413"/>
          </a:xfrm>
          <a:prstGeom prst="rect">
            <a:avLst/>
          </a:prstGeom>
        </p:spPr>
      </p:pic>
      <p:cxnSp>
        <p:nvCxnSpPr>
          <p:cNvPr id="17" name="Straight Connector 16"/>
          <p:cNvCxnSpPr/>
          <p:nvPr/>
        </p:nvCxnSpPr>
        <p:spPr>
          <a:xfrm>
            <a:off x="431800" y="4512379"/>
            <a:ext cx="113209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crate.png"/>
          <p:cNvPicPr>
            <a:picLocks noChangeAspect="1"/>
          </p:cNvPicPr>
          <p:nvPr/>
        </p:nvPicPr>
        <p:blipFill>
          <a:blip r:embed="rId13">
            <a:extLst>
              <a:ext uri="{BEBA8EAE-BF5A-486C-A8C5-ECC9F3942E4B}">
                <a14:imgProps xmlns:a14="http://schemas.microsoft.com/office/drawing/2010/main">
                  <a14:imgLayer r:embed="rId14">
                    <a14:imgEffect>
                      <a14:backgroundRemoval t="9846" b="89846" l="9846" r="93846"/>
                    </a14:imgEffect>
                  </a14:imgLayer>
                </a14:imgProps>
              </a:ext>
              <a:ext uri="{28A0092B-C50C-407E-A947-70E740481C1C}">
                <a14:useLocalDpi xmlns:a14="http://schemas.microsoft.com/office/drawing/2010/main" val="0"/>
              </a:ext>
            </a:extLst>
          </a:blip>
          <a:stretch>
            <a:fillRect/>
          </a:stretch>
        </p:blipFill>
        <p:spPr>
          <a:xfrm>
            <a:off x="273198" y="2121207"/>
            <a:ext cx="1089025" cy="1089025"/>
          </a:xfrm>
          <a:prstGeom prst="rect">
            <a:avLst/>
          </a:prstGeom>
        </p:spPr>
      </p:pic>
      <p:cxnSp>
        <p:nvCxnSpPr>
          <p:cNvPr id="33" name="Straight Connector 32"/>
          <p:cNvCxnSpPr/>
          <p:nvPr/>
        </p:nvCxnSpPr>
        <p:spPr>
          <a:xfrm>
            <a:off x="457200" y="2661183"/>
            <a:ext cx="1132092"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235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anim calcmode="lin" valueType="num">
                                      <p:cBhvr additive="base">
                                        <p:cTn id="13"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rPr>
              <a:t>Introduction to the Module</a:t>
            </a:r>
          </a:p>
          <a:p>
            <a:r>
              <a:rPr lang="en-US" b="1" dirty="0" smtClean="0">
                <a:effectLst/>
              </a:rPr>
              <a:t>Concept Development</a:t>
            </a:r>
          </a:p>
          <a:p>
            <a:r>
              <a:rPr lang="en-US" b="1" dirty="0" smtClean="0">
                <a:effectLst>
                  <a:glow rad="228600">
                    <a:srgbClr val="B38395">
                      <a:alpha val="40000"/>
                    </a:srgbClr>
                  </a:glow>
                </a:effectLst>
              </a:rPr>
              <a:t>Module Review</a:t>
            </a:r>
          </a:p>
        </p:txBody>
      </p:sp>
    </p:spTree>
    <p:extLst>
      <p:ext uri="{BB962C8B-B14F-4D97-AF65-F5344CB8AC3E}">
        <p14:creationId xmlns:p14="http://schemas.microsoft.com/office/powerpoint/2010/main" val="6984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Biggest Takeaway</a:t>
            </a:r>
            <a:endParaRPr lang="en-US" dirty="0"/>
          </a:p>
        </p:txBody>
      </p:sp>
      <p:sp>
        <p:nvSpPr>
          <p:cNvPr id="4" name="Content Placeholder 3"/>
          <p:cNvSpPr>
            <a:spLocks noGrp="1"/>
          </p:cNvSpPr>
          <p:nvPr>
            <p:ph idx="1"/>
          </p:nvPr>
        </p:nvSpPr>
        <p:spPr/>
        <p:txBody>
          <a:bodyPr/>
          <a:lstStyle/>
          <a:p>
            <a:r>
              <a:rPr lang="en-US" dirty="0" smtClean="0"/>
              <a:t>Turn and Talk:</a:t>
            </a:r>
          </a:p>
          <a:p>
            <a:pPr marL="457200" indent="-457200">
              <a:buFont typeface="Arial" pitchFamily="34" charset="0"/>
              <a:buChar char="•"/>
            </a:pPr>
            <a:r>
              <a:rPr lang="en-US" sz="2400" dirty="0" smtClean="0">
                <a:solidFill>
                  <a:schemeClr val="tx1"/>
                </a:solidFill>
              </a:rPr>
              <a:t>What questions were answered for you?</a:t>
            </a:r>
          </a:p>
          <a:p>
            <a:pPr marL="457200" indent="-457200">
              <a:buFont typeface="Arial" pitchFamily="34" charset="0"/>
              <a:buChar char="•"/>
            </a:pPr>
            <a:r>
              <a:rPr lang="en-US" sz="2400" dirty="0" smtClean="0">
                <a:solidFill>
                  <a:schemeClr val="tx1"/>
                </a:solidFill>
              </a:rPr>
              <a:t>What new questions have surfaced?</a:t>
            </a:r>
            <a:endParaRPr lang="en-US" sz="2400" dirty="0">
              <a:solidFill>
                <a:schemeClr val="tx1"/>
              </a:solidFill>
            </a:endParaRPr>
          </a:p>
        </p:txBody>
      </p:sp>
    </p:spTree>
    <p:extLst>
      <p:ext uri="{BB962C8B-B14F-4D97-AF65-F5344CB8AC3E}">
        <p14:creationId xmlns:p14="http://schemas.microsoft.com/office/powerpoint/2010/main" val="3999013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5" name="Content Placeholder 4"/>
          <p:cNvSpPr>
            <a:spLocks noGrp="1"/>
          </p:cNvSpPr>
          <p:nvPr>
            <p:ph idx="1"/>
          </p:nvPr>
        </p:nvSpPr>
        <p:spPr/>
        <p:txBody>
          <a:bodyPr/>
          <a:lstStyle/>
          <a:p>
            <a:pPr marL="457200" indent="-457200">
              <a:buFont typeface="Arial" pitchFamily="34" charset="0"/>
              <a:buChar char="•"/>
            </a:pPr>
            <a:endParaRPr lang="en-US" sz="2400" dirty="0" smtClean="0"/>
          </a:p>
          <a:p>
            <a:pPr marL="457200" indent="-457200">
              <a:buFont typeface="Arial" pitchFamily="34" charset="0"/>
              <a:buChar char="•"/>
            </a:pPr>
            <a:endParaRPr lang="en-US" sz="2400" dirty="0"/>
          </a:p>
        </p:txBody>
      </p:sp>
      <p:sp>
        <p:nvSpPr>
          <p:cNvPr id="6" name="Content Placeholder 3"/>
          <p:cNvSpPr txBox="1">
            <a:spLocks/>
          </p:cNvSpPr>
          <p:nvPr/>
        </p:nvSpPr>
        <p:spPr bwMode="auto">
          <a:xfrm>
            <a:off x="457200" y="17991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defRPr sz="2800" kern="1200">
                <a:solidFill>
                  <a:srgbClr val="0A2D6B"/>
                </a:solidFill>
                <a:latin typeface="Calibri"/>
                <a:ea typeface="ＭＳ Ｐゴシック" charset="-128"/>
                <a:cs typeface="Calibri"/>
              </a:defRPr>
            </a:lvl1pPr>
            <a:lvl2pPr marL="458788" indent="-177800" algn="l" defTabSz="458788" rtl="0" eaLnBrk="0" fontAlgn="base" hangingPunct="0">
              <a:spcBef>
                <a:spcPts val="600"/>
              </a:spcBef>
              <a:spcAft>
                <a:spcPct val="0"/>
              </a:spcAft>
              <a:buFont typeface="Arial" charset="0"/>
              <a:buChar char="•"/>
              <a:defRPr sz="2400" kern="1200">
                <a:solidFill>
                  <a:srgbClr val="404040"/>
                </a:solidFill>
                <a:latin typeface="Calibri"/>
                <a:ea typeface="ＭＳ Ｐゴシック"/>
                <a:cs typeface="Calibri"/>
              </a:defRPr>
            </a:lvl2pPr>
            <a:lvl3pPr marL="739775" indent="-166688" algn="l" defTabSz="457200" rtl="0" eaLnBrk="0" fontAlgn="base" hangingPunct="0">
              <a:spcBef>
                <a:spcPct val="20000"/>
              </a:spcBef>
              <a:spcAft>
                <a:spcPct val="0"/>
              </a:spcAft>
              <a:buFont typeface="Arial" charset="0"/>
              <a:buChar char="•"/>
              <a:defRPr sz="2000" kern="1200">
                <a:solidFill>
                  <a:srgbClr val="7F7F7F"/>
                </a:solidFill>
                <a:latin typeface="Calibri"/>
                <a:ea typeface="ＭＳ Ｐゴシック"/>
                <a:cs typeface="Calibri"/>
              </a:defRPr>
            </a:lvl3pPr>
            <a:lvl4pPr marL="1030288" indent="-176213" algn="l" defTabSz="457200" rtl="0" eaLnBrk="0" fontAlgn="base" hangingPunct="0">
              <a:spcBef>
                <a:spcPct val="20000"/>
              </a:spcBef>
              <a:spcAft>
                <a:spcPct val="0"/>
              </a:spcAft>
              <a:buFont typeface="Arial" charset="0"/>
              <a:buChar char="–"/>
              <a:defRPr sz="1800" kern="1200">
                <a:solidFill>
                  <a:srgbClr val="7B083C"/>
                </a:solidFill>
                <a:latin typeface="Calibri"/>
                <a:ea typeface="ＭＳ Ｐゴシック"/>
                <a:cs typeface="Calibri"/>
              </a:defRPr>
            </a:lvl4pPr>
            <a:lvl5pPr marL="1828800" algn="l" defTabSz="457200" rtl="0" eaLnBrk="0" fontAlgn="base" hangingPunct="0">
              <a:spcBef>
                <a:spcPct val="20000"/>
              </a:spcBef>
              <a:spcAft>
                <a:spcPct val="0"/>
              </a:spcAft>
              <a:buFont typeface="Arial" charset="0"/>
              <a:defRPr sz="2000" kern="1200">
                <a:solidFill>
                  <a:schemeClr val="tx1"/>
                </a:solidFill>
                <a:latin typeface="Calibri"/>
                <a:ea typeface="ＭＳ Ｐゴシック"/>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Aft>
                <a:spcPts val="600"/>
              </a:spcAft>
              <a:buFont typeface="Arial" pitchFamily="34" charset="0"/>
              <a:buChar char="•"/>
            </a:pPr>
            <a:r>
              <a:rPr lang="en-US" sz="2000" baseline="0" dirty="0" smtClean="0"/>
              <a:t>Module 3 focuses on length measurement and data interpretation.</a:t>
            </a:r>
          </a:p>
          <a:p>
            <a:pPr marL="457200" indent="-457200">
              <a:spcAft>
                <a:spcPts val="600"/>
              </a:spcAft>
              <a:buFont typeface="Arial" pitchFamily="34" charset="0"/>
              <a:buChar char="•"/>
            </a:pPr>
            <a:r>
              <a:rPr lang="en-US" sz="2000" baseline="0" dirty="0" smtClean="0"/>
              <a:t>Along with basic procedures for each, the module also introduces comparison word problems </a:t>
            </a:r>
            <a:r>
              <a:rPr lang="en-US" sz="2000" baseline="0" smtClean="0"/>
              <a:t>through concrete applications.</a:t>
            </a:r>
            <a:endParaRPr lang="en-US" sz="2000" baseline="0" dirty="0" smtClean="0"/>
          </a:p>
          <a:p>
            <a:pPr marL="457200" indent="-457200">
              <a:spcAft>
                <a:spcPts val="600"/>
              </a:spcAft>
              <a:buFont typeface="Arial" pitchFamily="34" charset="0"/>
              <a:buChar char="•"/>
            </a:pPr>
            <a:r>
              <a:rPr lang="en-US" sz="2000" baseline="0" dirty="0" smtClean="0"/>
              <a:t>The student debrief can be the critical moment for students in solidifying their understanding of the day’s lesson objective.</a:t>
            </a:r>
          </a:p>
          <a:p>
            <a:pPr marL="457200" indent="-457200">
              <a:buFont typeface="Arial"/>
              <a:buChar char="•"/>
            </a:pPr>
            <a:r>
              <a:rPr lang="en-US" sz="2000" baseline="0" dirty="0" smtClean="0"/>
              <a:t>Application Problems and Fluency Practice continue to be an essential part of the learning. </a:t>
            </a:r>
            <a:endParaRPr lang="en-US" sz="2000" baseline="0" dirty="0"/>
          </a:p>
        </p:txBody>
      </p:sp>
    </p:spTree>
    <p:extLst>
      <p:ext uri="{BB962C8B-B14F-4D97-AF65-F5344CB8AC3E}">
        <p14:creationId xmlns:p14="http://schemas.microsoft.com/office/powerpoint/2010/main" val="1540695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glow rad="228600">
                    <a:srgbClr val="B38395">
                      <a:alpha val="40000"/>
                    </a:srgbClr>
                  </a:glow>
                </a:effectLst>
              </a:rPr>
              <a:t>Introduction to the Module</a:t>
            </a:r>
          </a:p>
          <a:p>
            <a:r>
              <a:rPr lang="en-US" b="1" dirty="0" smtClean="0">
                <a:effectLst/>
              </a:rPr>
              <a:t>Concept Development</a:t>
            </a:r>
          </a:p>
          <a:p>
            <a:r>
              <a:rPr lang="en-US" b="1" dirty="0" smtClean="0"/>
              <a:t>Module Review</a:t>
            </a:r>
            <a:endParaRPr lang="en-US" b="1" dirty="0">
              <a:effectLst/>
            </a:endParaRPr>
          </a:p>
        </p:txBody>
      </p:sp>
    </p:spTree>
    <p:extLst>
      <p:ext uri="{BB962C8B-B14F-4D97-AF65-F5344CB8AC3E}">
        <p14:creationId xmlns:p14="http://schemas.microsoft.com/office/powerpoint/2010/main" val="1863456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891"/>
            <a:ext cx="9144000" cy="824382"/>
          </a:xfrm>
        </p:spPr>
        <p:txBody>
          <a:bodyPr/>
          <a:lstStyle/>
          <a:p>
            <a:pPr algn="ctr"/>
            <a:r>
              <a:rPr lang="en-US" sz="3200" dirty="0" smtClean="0"/>
              <a:t>Grade 1’s Module 3: </a:t>
            </a:r>
            <a:br>
              <a:rPr lang="en-US" sz="3200" dirty="0" smtClean="0"/>
            </a:br>
            <a:r>
              <a:rPr lang="en-US" sz="3200" dirty="0" smtClean="0"/>
              <a:t>Ordering and Comparing Length Measurements as Numbers</a:t>
            </a:r>
            <a:endParaRPr lang="en-US" sz="3200" i="1" dirty="0"/>
          </a:p>
        </p:txBody>
      </p:sp>
      <p:pic>
        <p:nvPicPr>
          <p:cNvPr id="1026" name="Picture 2" descr="C:\Users\Ian\AppData\Local\Microsoft\Windows\Temporary Internet Files\Content.IE5\QINN6D2Y\A Story of Units Curriculum Map - F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1796" t="8108" r="12474" b="19476"/>
          <a:stretch/>
        </p:blipFill>
        <p:spPr bwMode="auto">
          <a:xfrm>
            <a:off x="1511300" y="2185330"/>
            <a:ext cx="6019800" cy="3928717"/>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4" name="Oval 3"/>
          <p:cNvSpPr/>
          <p:nvPr/>
        </p:nvSpPr>
        <p:spPr>
          <a:xfrm>
            <a:off x="3534624" y="3893217"/>
            <a:ext cx="787652" cy="481263"/>
          </a:xfrm>
          <a:prstGeom prst="ellipse">
            <a:avLst/>
          </a:prstGeom>
          <a:noFill/>
          <a:ln w="41275">
            <a:solidFill>
              <a:srgbClr val="7B083C"/>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r>
              <a:rPr lang="en-US" b="1" dirty="0" smtClean="0">
                <a:effectLst/>
              </a:rPr>
              <a:t>Introduction to the Module</a:t>
            </a:r>
          </a:p>
          <a:p>
            <a:r>
              <a:rPr lang="en-US" b="1" dirty="0" smtClean="0">
                <a:effectLst>
                  <a:glow rad="228600">
                    <a:srgbClr val="B38395">
                      <a:alpha val="40000"/>
                    </a:srgbClr>
                  </a:glow>
                </a:effectLst>
              </a:rPr>
              <a:t>Concept Development</a:t>
            </a:r>
          </a:p>
          <a:p>
            <a:r>
              <a:rPr lang="en-US" b="1" dirty="0" smtClean="0">
                <a:effectLst/>
              </a:rPr>
              <a:t>Module Review</a:t>
            </a:r>
          </a:p>
        </p:txBody>
      </p:sp>
    </p:spTree>
    <p:extLst>
      <p:ext uri="{BB962C8B-B14F-4D97-AF65-F5344CB8AC3E}">
        <p14:creationId xmlns:p14="http://schemas.microsoft.com/office/powerpoint/2010/main" val="2245192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longer? Which is shorter?</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smtClean="0"/>
              <a:t>Lesson </a:t>
            </a:r>
            <a:r>
              <a:rPr lang="en-US" b="1" dirty="0"/>
              <a:t>Objective:</a:t>
            </a:r>
            <a:r>
              <a:rPr lang="en-US" dirty="0"/>
              <a:t>  Compare length directly and consider importance of aligning endpoints. </a:t>
            </a:r>
            <a:endParaRPr lang="en-US" dirty="0" smtClean="0"/>
          </a:p>
          <a:p>
            <a:endParaRPr lang="en-US" dirty="0" smtClean="0"/>
          </a:p>
          <a:p>
            <a:endParaRPr lang="en-US" dirty="0"/>
          </a:p>
          <a:p>
            <a:pPr marL="0" lvl="0" indent="0" defTabSz="101600"/>
            <a:endParaRPr lang="en-US" sz="2400" dirty="0"/>
          </a:p>
          <a:p>
            <a:endParaRPr lang="en-US" dirty="0"/>
          </a:p>
        </p:txBody>
      </p:sp>
      <p:pic>
        <p:nvPicPr>
          <p:cNvPr id="11" name="Picture 10" descr="C:\Users\Hae Jung Yang\Downloads\photo (19).JPG"/>
          <p:cNvPicPr/>
          <p:nvPr/>
        </p:nvPicPr>
        <p:blipFill>
          <a:blip r:embed="rId3">
            <a:grayscl/>
            <a:lum contrast="10000"/>
          </a:blip>
          <a:srcRect l="30448" t="22318" r="7372" b="13948"/>
          <a:stretch>
            <a:fillRect/>
          </a:stretch>
        </p:blipFill>
        <p:spPr bwMode="auto">
          <a:xfrm>
            <a:off x="4893642" y="1913473"/>
            <a:ext cx="2710484" cy="1833027"/>
          </a:xfrm>
          <a:prstGeom prst="rect">
            <a:avLst/>
          </a:prstGeom>
          <a:noFill/>
          <a:ln w="9525">
            <a:noFill/>
            <a:miter lim="800000"/>
            <a:headEnd/>
            <a:tailEnd/>
          </a:ln>
        </p:spPr>
      </p:pic>
      <p:pic>
        <p:nvPicPr>
          <p:cNvPr id="12" name="Picture 11" descr="C:\Users\Hae Jung Yang\Downloads\photo (20).JPG"/>
          <p:cNvPicPr/>
          <p:nvPr/>
        </p:nvPicPr>
        <p:blipFill>
          <a:blip r:embed="rId4">
            <a:grayscl/>
            <a:lum/>
          </a:blip>
          <a:srcRect l="37348" t="6531" r="19746" b="33673"/>
          <a:stretch>
            <a:fillRect/>
          </a:stretch>
        </p:blipFill>
        <p:spPr bwMode="auto">
          <a:xfrm>
            <a:off x="1130300" y="1913473"/>
            <a:ext cx="2667000" cy="1833027"/>
          </a:xfrm>
          <a:prstGeom prst="rect">
            <a:avLst/>
          </a:prstGeom>
          <a:noFill/>
          <a:ln w="9525">
            <a:noFill/>
            <a:miter lim="800000"/>
            <a:headEnd/>
            <a:tailEnd/>
          </a:ln>
        </p:spPr>
      </p:pic>
    </p:spTree>
    <p:extLst>
      <p:ext uri="{BB962C8B-B14F-4D97-AF65-F5344CB8AC3E}">
        <p14:creationId xmlns:p14="http://schemas.microsoft.com/office/powerpoint/2010/main" val="30766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compare length without putting objects side by side?</a:t>
            </a:r>
            <a:endParaRPr lang="en-US" dirty="0"/>
          </a:p>
        </p:txBody>
      </p:sp>
      <p:sp>
        <p:nvSpPr>
          <p:cNvPr id="4" name="Content Placeholder 3"/>
          <p:cNvSpPr>
            <a:spLocks noGrp="1"/>
          </p:cNvSpPr>
          <p:nvPr>
            <p:ph idx="1"/>
          </p:nvPr>
        </p:nvSpPr>
        <p:spPr>
          <a:xfrm>
            <a:off x="457200" y="4151312"/>
            <a:ext cx="5892800" cy="1746229"/>
          </a:xfrm>
        </p:spPr>
        <p:txBody>
          <a:bodyPr/>
          <a:lstStyle/>
          <a:p>
            <a:r>
              <a:rPr lang="en-US" b="1" dirty="0"/>
              <a:t>Lesson Objective:</a:t>
            </a:r>
            <a:r>
              <a:rPr lang="en-US" dirty="0"/>
              <a:t>  Compare length using indirect comparison by finding objects </a:t>
            </a:r>
            <a:r>
              <a:rPr lang="en-US" i="1" dirty="0"/>
              <a:t>longer than, shorter than, </a:t>
            </a:r>
            <a:r>
              <a:rPr lang="en-US" dirty="0"/>
              <a:t>and</a:t>
            </a:r>
            <a:r>
              <a:rPr lang="en-US" i="1" dirty="0"/>
              <a:t> equal in length to</a:t>
            </a:r>
            <a:r>
              <a:rPr lang="en-US" dirty="0"/>
              <a:t> that of a string.</a:t>
            </a:r>
          </a:p>
          <a:p>
            <a:endParaRPr lang="en-US" dirty="0" smtClean="0"/>
          </a:p>
          <a:p>
            <a:endParaRPr lang="en-US" dirty="0"/>
          </a:p>
          <a:p>
            <a:pPr marL="0" lvl="0" indent="0" defTabSz="101600"/>
            <a:endParaRPr lang="en-US" sz="2400" dirty="0"/>
          </a:p>
          <a:p>
            <a:endParaRPr lang="en-US" dirty="0"/>
          </a:p>
        </p:txBody>
      </p:sp>
      <p:cxnSp>
        <p:nvCxnSpPr>
          <p:cNvPr id="7" name="Straight Connector 6"/>
          <p:cNvCxnSpPr/>
          <p:nvPr/>
        </p:nvCxnSpPr>
        <p:spPr>
          <a:xfrm flipV="1">
            <a:off x="1244600" y="2552700"/>
            <a:ext cx="5562600" cy="124460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you compare distances?</a:t>
            </a:r>
            <a:endParaRPr lang="en-US" dirty="0"/>
          </a:p>
        </p:txBody>
      </p:sp>
      <p:sp>
        <p:nvSpPr>
          <p:cNvPr id="4" name="Content Placeholder 3"/>
          <p:cNvSpPr>
            <a:spLocks noGrp="1"/>
          </p:cNvSpPr>
          <p:nvPr>
            <p:ph idx="1"/>
          </p:nvPr>
        </p:nvSpPr>
        <p:spPr>
          <a:xfrm>
            <a:off x="457200" y="4329112"/>
            <a:ext cx="5892800" cy="1746229"/>
          </a:xfrm>
        </p:spPr>
        <p:txBody>
          <a:bodyPr/>
          <a:lstStyle/>
          <a:p>
            <a:r>
              <a:rPr lang="en-US" b="1" dirty="0"/>
              <a:t>Lesson Objective:</a:t>
            </a:r>
            <a:r>
              <a:rPr lang="en-US" dirty="0"/>
              <a:t>  Order three lengths </a:t>
            </a:r>
          </a:p>
          <a:p>
            <a:r>
              <a:rPr lang="en-US" dirty="0"/>
              <a:t>using indirect comparison. </a:t>
            </a:r>
          </a:p>
          <a:p>
            <a:pPr marL="0" lvl="0" indent="0" defTabSz="101600"/>
            <a:endParaRPr lang="en-US" sz="2400" dirty="0"/>
          </a:p>
          <a:p>
            <a:endParaRPr lang="en-US" dirty="0"/>
          </a:p>
        </p:txBody>
      </p:sp>
      <p:grpSp>
        <p:nvGrpSpPr>
          <p:cNvPr id="6" name="Group 5"/>
          <p:cNvGrpSpPr>
            <a:grpSpLocks/>
          </p:cNvGrpSpPr>
          <p:nvPr/>
        </p:nvGrpSpPr>
        <p:grpSpPr bwMode="auto">
          <a:xfrm>
            <a:off x="1357405" y="1811873"/>
            <a:ext cx="4810945" cy="2480875"/>
            <a:chOff x="7481" y="2681"/>
            <a:chExt cx="7038" cy="3496"/>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1" y="2681"/>
              <a:ext cx="4446" cy="3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1"/>
            <p:cNvSpPr txBox="1">
              <a:spLocks noChangeArrowheads="1"/>
            </p:cNvSpPr>
            <p:nvPr/>
          </p:nvSpPr>
          <p:spPr bwMode="auto">
            <a:xfrm>
              <a:off x="11769" y="3510"/>
              <a:ext cx="275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algn="ctr">
                <a:lnSpc>
                  <a:spcPct val="115000"/>
                </a:lnSpc>
                <a:spcAft>
                  <a:spcPts val="1000"/>
                </a:spcAft>
              </a:pPr>
              <a:r>
                <a:rPr lang="en-US" sz="2400" dirty="0">
                  <a:effectLst/>
                  <a:latin typeface="Calibri"/>
                  <a:ea typeface="Calibri"/>
                  <a:cs typeface="Times New Roman"/>
                </a:rPr>
                <a:t>Mary’s and Anne’s paths on the City Blocks grid</a:t>
              </a:r>
            </a:p>
          </p:txBody>
        </p:sp>
      </p:grpSp>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Exactly how long </a:t>
            </a:r>
            <a:r>
              <a:rPr lang="en-US" i="1" dirty="0" smtClean="0"/>
              <a:t>IS</a:t>
            </a:r>
            <a:r>
              <a:rPr lang="en-US" dirty="0" smtClean="0"/>
              <a:t> it?</a:t>
            </a:r>
            <a:endParaRPr lang="en-US" dirty="0"/>
          </a:p>
        </p:txBody>
      </p:sp>
      <p:sp>
        <p:nvSpPr>
          <p:cNvPr id="4" name="Content Placeholder 3"/>
          <p:cNvSpPr>
            <a:spLocks noGrp="1"/>
          </p:cNvSpPr>
          <p:nvPr>
            <p:ph idx="1"/>
          </p:nvPr>
        </p:nvSpPr>
        <p:spPr>
          <a:xfrm>
            <a:off x="457200" y="4151312"/>
            <a:ext cx="5892800" cy="1746229"/>
          </a:xfrm>
        </p:spPr>
        <p:txBody>
          <a:bodyPr/>
          <a:lstStyle/>
          <a:p>
            <a:pPr marL="228600" indent="-228600" defTabSz="228600"/>
            <a:r>
              <a:rPr lang="en-US" b="1" dirty="0"/>
              <a:t>Lesson Objective:</a:t>
            </a:r>
            <a:r>
              <a:rPr lang="en-US" dirty="0"/>
              <a:t>  Express the length of an object using centimeter cubes as length units to measure with no gaps or overlaps. </a:t>
            </a:r>
          </a:p>
          <a:p>
            <a:endParaRPr lang="en-US" dirty="0" smtClean="0"/>
          </a:p>
          <a:p>
            <a:endParaRPr lang="en-US" dirty="0"/>
          </a:p>
          <a:p>
            <a:pPr marL="0" lvl="0" indent="0" defTabSz="101600"/>
            <a:endParaRPr lang="en-US" sz="2400" dirty="0"/>
          </a:p>
          <a:p>
            <a:endParaRPr lang="en-US" dirty="0"/>
          </a:p>
        </p:txBody>
      </p:sp>
      <p:pic>
        <p:nvPicPr>
          <p:cNvPr id="6" name="Picture 5"/>
          <p:cNvPicPr/>
          <p:nvPr/>
        </p:nvPicPr>
        <p:blipFill>
          <a:blip r:embed="rId3">
            <a:extLst>
              <a:ext uri="{BEBA8EAE-BF5A-486C-A8C5-ECC9F3942E4B}">
                <a14:imgProps xmlns:a14="http://schemas.microsoft.com/office/drawing/2010/main">
                  <a14:imgLayer r:embed="rId4">
                    <a14:imgEffect>
                      <a14:saturation sat="0"/>
                    </a14:imgEffect>
                    <a14:imgEffect>
                      <a14:brightnessContrast bright="37000" contrast="-40000"/>
                    </a14:imgEffect>
                  </a14:imgLayer>
                </a14:imgProps>
              </a:ext>
              <a:ext uri="{28A0092B-C50C-407E-A947-70E740481C1C}">
                <a14:useLocalDpi xmlns:a14="http://schemas.microsoft.com/office/drawing/2010/main" val="0"/>
              </a:ext>
            </a:extLst>
          </a:blip>
          <a:stretch>
            <a:fillRect/>
          </a:stretch>
        </p:blipFill>
        <p:spPr>
          <a:xfrm>
            <a:off x="5535214" y="859373"/>
            <a:ext cx="2035972" cy="1388901"/>
          </a:xfrm>
          <a:prstGeom prst="rect">
            <a:avLst/>
          </a:prstGeom>
          <a:ln>
            <a:solidFill>
              <a:srgbClr val="000000"/>
            </a:solidFill>
          </a:ln>
        </p:spPr>
      </p:pic>
      <p:pic>
        <p:nvPicPr>
          <p:cNvPr id="7" name="Picture 6"/>
          <p:cNvPicPr/>
          <p:nvPr/>
        </p:nvPicPr>
        <p:blipFill>
          <a:blip r:embed="rId5">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00100" y="2600852"/>
            <a:ext cx="1650999" cy="1182160"/>
          </a:xfrm>
          <a:prstGeom prst="rect">
            <a:avLst/>
          </a:prstGeom>
          <a:ln>
            <a:solidFill>
              <a:srgbClr val="000000"/>
            </a:solidFill>
          </a:ln>
        </p:spPr>
      </p:pic>
      <p:pic>
        <p:nvPicPr>
          <p:cNvPr id="8" name="Picture 7"/>
          <p:cNvPicPr/>
          <p:nvPr/>
        </p:nvPicPr>
        <p:blipFill>
          <a:blip r:embed="rId7">
            <a:extLst>
              <a:ext uri="{BEBA8EAE-BF5A-486C-A8C5-ECC9F3942E4B}">
                <a14:imgProps xmlns:a14="http://schemas.microsoft.com/office/drawing/2010/main">
                  <a14:imgLayer r:embed="rId8">
                    <a14:imgEffect>
                      <a14:saturation sat="0"/>
                    </a14:imgEffect>
                    <a14:imgEffect>
                      <a14:brightnessContrast bright="35000" contrast="-40000"/>
                    </a14:imgEffect>
                  </a14:imgLayer>
                </a14:imgProps>
              </a:ext>
              <a:ext uri="{28A0092B-C50C-407E-A947-70E740481C1C}">
                <a14:useLocalDpi xmlns:a14="http://schemas.microsoft.com/office/drawing/2010/main" val="0"/>
              </a:ext>
            </a:extLst>
          </a:blip>
          <a:stretch>
            <a:fillRect/>
          </a:stretch>
        </p:blipFill>
        <p:spPr>
          <a:xfrm>
            <a:off x="5346700" y="2600392"/>
            <a:ext cx="1650999" cy="1182620"/>
          </a:xfrm>
          <a:prstGeom prst="rect">
            <a:avLst/>
          </a:prstGeom>
          <a:ln>
            <a:solidFill>
              <a:srgbClr val="000000"/>
            </a:solidFill>
          </a:ln>
        </p:spPr>
      </p:pic>
      <p:pic>
        <p:nvPicPr>
          <p:cNvPr id="9" name="Picture 8"/>
          <p:cNvPicPr/>
          <p:nvPr/>
        </p:nvPicPr>
        <p:blipFill rotWithShape="1">
          <a:blip r:embed="rId9">
            <a:extLst>
              <a:ext uri="{BEBA8EAE-BF5A-486C-A8C5-ECC9F3942E4B}">
                <a14:imgProps xmlns:a14="http://schemas.microsoft.com/office/drawing/2010/main">
                  <a14:imgLayer r:embed="rId10">
                    <a14:imgEffect>
                      <a14:saturation sat="0"/>
                    </a14:imgEffect>
                    <a14:imgEffect>
                      <a14:brightnessContrast bright="37000" contrast="-40000"/>
                    </a14:imgEffect>
                  </a14:imgLayer>
                </a14:imgProps>
              </a:ext>
              <a:ext uri="{28A0092B-C50C-407E-A947-70E740481C1C}">
                <a14:useLocalDpi xmlns:a14="http://schemas.microsoft.com/office/drawing/2010/main" val="0"/>
              </a:ext>
            </a:extLst>
          </a:blip>
          <a:srcRect t="6715" b="1804"/>
          <a:stretch/>
        </p:blipFill>
        <p:spPr>
          <a:xfrm>
            <a:off x="3066094" y="2600852"/>
            <a:ext cx="1665610" cy="1182522"/>
          </a:xfrm>
          <a:prstGeom prst="rect">
            <a:avLst/>
          </a:prstGeom>
          <a:ln>
            <a:solidFill>
              <a:srgbClr val="000000"/>
            </a:solidFill>
          </a:ln>
        </p:spPr>
      </p:pic>
    </p:spTree>
    <p:extLst>
      <p:ext uri="{BB962C8B-B14F-4D97-AF65-F5344CB8AC3E}">
        <p14:creationId xmlns:p14="http://schemas.microsoft.com/office/powerpoint/2010/main" val="3585554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NY_PowerPoint_Template_2011062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ort_x0020_ID xmlns="d5d5c3e3-3e0e-4d49-b4fd-3aedfb26b5ee">11</Sort_x0020_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735206FBC8BE44ABBD6A904727FD837" ma:contentTypeVersion="1" ma:contentTypeDescription="Create a new document." ma:contentTypeScope="" ma:versionID="ec9a85c75c8e9ae9d1122699165f214e">
  <xsd:schema xmlns:xsd="http://www.w3.org/2001/XMLSchema" xmlns:xs="http://www.w3.org/2001/XMLSchema" xmlns:p="http://schemas.microsoft.com/office/2006/metadata/properties" xmlns:ns2="d5d5c3e3-3e0e-4d49-b4fd-3aedfb26b5ee" targetNamespace="http://schemas.microsoft.com/office/2006/metadata/properties" ma:root="true" ma:fieldsID="b4babcd66b35adadb13f174249fb9960" ns2:_="">
    <xsd:import namespace="d5d5c3e3-3e0e-4d49-b4fd-3aedfb26b5ee"/>
    <xsd:element name="properties">
      <xsd:complexType>
        <xsd:sequence>
          <xsd:element name="documentManagement">
            <xsd:complexType>
              <xsd:all>
                <xsd:element ref="ns2:Sort_x0020_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d5c3e3-3e0e-4d49-b4fd-3aedfb26b5ee" elementFormDefault="qualified">
    <xsd:import namespace="http://schemas.microsoft.com/office/2006/documentManagement/types"/>
    <xsd:import namespace="http://schemas.microsoft.com/office/infopath/2007/PartnerControls"/>
    <xsd:element name="Sort_x0020_ID" ma:index="8" nillable="true" ma:displayName="Sort ID" ma:decimals="0" ma:internalName="Sort_x0020_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CBA2D9-5438-4974-ACB4-E9D0A254C4B4}">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d5d5c3e3-3e0e-4d49-b4fd-3aedfb26b5e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44162C89-4C69-4ABE-B325-FF0E73555B34}">
  <ds:schemaRefs>
    <ds:schemaRef ds:uri="http://schemas.microsoft.com/sharepoint/v3/contenttype/forms"/>
  </ds:schemaRefs>
</ds:datastoreItem>
</file>

<file path=customXml/itemProps3.xml><?xml version="1.0" encoding="utf-8"?>
<ds:datastoreItem xmlns:ds="http://schemas.openxmlformats.org/officeDocument/2006/customXml" ds:itemID="{CD5F18F3-CDB9-4F8B-BB60-095AA00DC9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d5c3e3-3e0e-4d49-b4fd-3aedfb26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engageNY_PowerPoint_Template_20110624.thmx</Template>
  <TotalTime>21094</TotalTime>
  <Words>3092</Words>
  <Application>Microsoft Office PowerPoint</Application>
  <PresentationFormat>On-screen Show (4:3)</PresentationFormat>
  <Paragraphs>472</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engageNY_PowerPoint_Template_20110624</vt:lpstr>
      <vt:lpstr>A Story of Units</vt:lpstr>
      <vt:lpstr>Session Objectives</vt:lpstr>
      <vt:lpstr>Agenda</vt:lpstr>
      <vt:lpstr>Grade 1’s Module 3:  Ordering and Comparing Length Measurements as Numbers</vt:lpstr>
      <vt:lpstr>Agenda</vt:lpstr>
      <vt:lpstr>Which is longer? Which is shorter?</vt:lpstr>
      <vt:lpstr>How can you compare length without putting objects side by side?</vt:lpstr>
      <vt:lpstr>How can you compare distances?</vt:lpstr>
      <vt:lpstr>Exactly how long IS it?</vt:lpstr>
      <vt:lpstr>What is similar between a ruler and centimeter cubes?</vt:lpstr>
      <vt:lpstr>How can we compare even more precisely?</vt:lpstr>
      <vt:lpstr>What can we learn from the paper clip problem?</vt:lpstr>
      <vt:lpstr>What is important when communicating about measurement?</vt:lpstr>
      <vt:lpstr>Data: Collecting and Interpreting Information</vt:lpstr>
      <vt:lpstr>Which of these books is your favorite?</vt:lpstr>
      <vt:lpstr>Which of these books is your favorite?</vt:lpstr>
      <vt:lpstr>Asking and Answering Questions about Data</vt:lpstr>
      <vt:lpstr>Agenda</vt:lpstr>
      <vt:lpstr>Module Overview</vt:lpstr>
      <vt:lpstr>Module Overview by Topic</vt:lpstr>
      <vt:lpstr>Agenda</vt:lpstr>
      <vt:lpstr>Biggest Takeaway</vt:lpstr>
      <vt:lpstr>Key Points</vt:lpstr>
    </vt:vector>
  </TitlesOfParts>
  <Company>Something Digital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Kaye</dc:creator>
  <cp:lastModifiedBy>Erin</cp:lastModifiedBy>
  <cp:revision>796</cp:revision>
  <cp:lastPrinted>2013-07-31T12:50:43Z</cp:lastPrinted>
  <dcterms:created xsi:type="dcterms:W3CDTF">2011-06-29T20:45:58Z</dcterms:created>
  <dcterms:modified xsi:type="dcterms:W3CDTF">2013-12-09T03:57:45Z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0x0101008735206FBC8BE44ABBD6A904727FD837</vt:lpwstr>
  </property>
</Properties>
</file>