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handoutMasterIdLst>
    <p:handoutMasterId r:id="rId59"/>
  </p:handoutMasterIdLst>
  <p:sldIdLst>
    <p:sldId id="256" r:id="rId5"/>
    <p:sldId id="264" r:id="rId6"/>
    <p:sldId id="373" r:id="rId7"/>
    <p:sldId id="407" r:id="rId8"/>
    <p:sldId id="362" r:id="rId9"/>
    <p:sldId id="413" r:id="rId10"/>
    <p:sldId id="406" r:id="rId11"/>
    <p:sldId id="409" r:id="rId12"/>
    <p:sldId id="408" r:id="rId13"/>
    <p:sldId id="415" r:id="rId14"/>
    <p:sldId id="261" r:id="rId15"/>
    <p:sldId id="396" r:id="rId16"/>
    <p:sldId id="379" r:id="rId17"/>
    <p:sldId id="387" r:id="rId18"/>
    <p:sldId id="388" r:id="rId19"/>
    <p:sldId id="380" r:id="rId20"/>
    <p:sldId id="389" r:id="rId21"/>
    <p:sldId id="397" r:id="rId22"/>
    <p:sldId id="418" r:id="rId23"/>
    <p:sldId id="377" r:id="rId24"/>
    <p:sldId id="304" r:id="rId25"/>
    <p:sldId id="394" r:id="rId26"/>
    <p:sldId id="322" r:id="rId27"/>
    <p:sldId id="390" r:id="rId28"/>
    <p:sldId id="398" r:id="rId29"/>
    <p:sldId id="421" r:id="rId30"/>
    <p:sldId id="391" r:id="rId31"/>
    <p:sldId id="422" r:id="rId32"/>
    <p:sldId id="404" r:id="rId33"/>
    <p:sldId id="423" r:id="rId34"/>
    <p:sldId id="430" r:id="rId35"/>
    <p:sldId id="400" r:id="rId36"/>
    <p:sldId id="399" r:id="rId37"/>
    <p:sldId id="392" r:id="rId38"/>
    <p:sldId id="429" r:id="rId39"/>
    <p:sldId id="393" r:id="rId40"/>
    <p:sldId id="411" r:id="rId41"/>
    <p:sldId id="401" r:id="rId42"/>
    <p:sldId id="410" r:id="rId43"/>
    <p:sldId id="402" r:id="rId44"/>
    <p:sldId id="405" r:id="rId45"/>
    <p:sldId id="420" r:id="rId46"/>
    <p:sldId id="412" r:id="rId47"/>
    <p:sldId id="378" r:id="rId48"/>
    <p:sldId id="424" r:id="rId49"/>
    <p:sldId id="425" r:id="rId50"/>
    <p:sldId id="426" r:id="rId51"/>
    <p:sldId id="427" r:id="rId52"/>
    <p:sldId id="428" r:id="rId53"/>
    <p:sldId id="365" r:id="rId54"/>
    <p:sldId id="431" r:id="rId55"/>
    <p:sldId id="419" r:id="rId56"/>
    <p:sldId id="275" r:id="rId57"/>
  </p:sldIdLst>
  <p:sldSz cx="9144000" cy="6858000" type="screen4x3"/>
  <p:notesSz cx="7077075" cy="9363075"/>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 id="1" name="jdiniz"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877"/>
    <a:srgbClr val="541400"/>
    <a:srgbClr val="6C1A00"/>
    <a:srgbClr val="7E1E00"/>
    <a:srgbClr val="660000"/>
    <a:srgbClr val="BC91A1"/>
    <a:srgbClr val="0A2D6B"/>
    <a:srgbClr val="7B083C"/>
    <a:srgbClr val="404040"/>
    <a:srgbClr val="0A6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84615" autoAdjust="0"/>
  </p:normalViewPr>
  <p:slideViewPr>
    <p:cSldViewPr snapToGrid="0" snapToObjects="1">
      <p:cViewPr>
        <p:scale>
          <a:sx n="80" d="100"/>
          <a:sy n="80" d="100"/>
        </p:scale>
        <p:origin x="-1080" y="186"/>
      </p:cViewPr>
      <p:guideLst>
        <p:guide orient="horz" pos="2160"/>
        <p:guide pos="5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530"/>
    </p:cViewPr>
  </p:sorterViewPr>
  <p:notesViewPr>
    <p:cSldViewPr snapToGrid="0" snapToObjects="1">
      <p:cViewPr>
        <p:scale>
          <a:sx n="70" d="100"/>
          <a:sy n="70" d="100"/>
        </p:scale>
        <p:origin x="-354" y="73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baseline="0">
                <a:latin typeface="+mn-lt"/>
                <a:ea typeface="+mn-ea"/>
                <a:cs typeface="+mn-cs"/>
              </a:defRPr>
            </a:lvl1pPr>
          </a:lstStyle>
          <a:p>
            <a:pPr>
              <a:defRPr/>
            </a:pPr>
            <a:r>
              <a:rPr lang="en-US" dirty="0"/>
              <a:t>Rigor Breakdown – </a:t>
            </a:r>
          </a:p>
          <a:p>
            <a:pPr>
              <a:defRPr/>
            </a:pPr>
            <a:r>
              <a:rPr lang="en-US" dirty="0" smtClean="0"/>
              <a:t>Application for </a:t>
            </a:r>
            <a:r>
              <a:rPr lang="en-US" dirty="0"/>
              <a:t>Grades 3-5</a:t>
            </a:r>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baseline="0">
                <a:latin typeface="+mn-lt"/>
                <a:ea typeface="+mn-ea"/>
                <a:cs typeface="+mn-cs"/>
              </a:defRPr>
            </a:lvl1pPr>
          </a:lstStyle>
          <a:p>
            <a:pPr>
              <a:defRPr/>
            </a:pPr>
            <a:r>
              <a:rPr lang="en-US" dirty="0"/>
              <a:t>February 2013</a:t>
            </a:r>
          </a:p>
          <a:p>
            <a:pPr>
              <a:defRPr/>
            </a:pPr>
            <a:r>
              <a:rPr lang="en-US" dirty="0"/>
              <a:t>Network Team </a:t>
            </a:r>
            <a:r>
              <a:rPr lang="en-US" dirty="0" smtClean="0"/>
              <a:t>Institute</a:t>
            </a:r>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baseline="0">
                <a:latin typeface="+mn-lt"/>
                <a:ea typeface="+mn-ea"/>
                <a:cs typeface="+mn-cs"/>
              </a:defRPr>
            </a:lvl1pPr>
          </a:lstStyle>
          <a:p>
            <a:pPr>
              <a:defRPr/>
            </a:pPr>
            <a:fld id="{FA1B0449-FD53-4981-8CF6-4A0D7CB88F4F}" type="slidenum">
              <a:rPr lang="en-US"/>
              <a:pPr>
                <a:defRPr/>
              </a:pPr>
              <a:t>‹#›</a:t>
            </a:fld>
            <a:endParaRPr lang="en-US"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6733" cy="468154"/>
          </a:xfrm>
          <a:prstGeom prst="rect">
            <a:avLst/>
          </a:prstGeom>
          <a:noFill/>
          <a:ln w="9525">
            <a:noFill/>
            <a:miter lim="800000"/>
            <a:headEnd/>
            <a:tailEnd/>
          </a:ln>
        </p:spPr>
        <p:txBody>
          <a:bodyPr vert="horz" wrap="square" lIns="93936" tIns="46968" rIns="93936" bIns="46968" numCol="1" anchor="t" anchorCtr="0" compatLnSpc="1">
            <a:prstTxWarp prst="textNoShape">
              <a:avLst/>
            </a:prstTxWarp>
          </a:bodyPr>
          <a:lstStyle>
            <a:lvl1pPr>
              <a:defRPr sz="1200" baseline="0">
                <a:latin typeface="+mn-lt"/>
                <a:ea typeface="ＭＳ Ｐゴシック" charset="-128"/>
                <a:cs typeface="ＭＳ Ｐゴシック" charset="-128"/>
              </a:defRPr>
            </a:lvl1pPr>
          </a:lstStyle>
          <a:p>
            <a:pPr>
              <a:defRPr/>
            </a:pPr>
            <a:r>
              <a:rPr lang="en-US" dirty="0" smtClean="0"/>
              <a:t>Rigor Breakdown – </a:t>
            </a:r>
          </a:p>
          <a:p>
            <a:pPr>
              <a:defRPr/>
            </a:pPr>
            <a:r>
              <a:rPr lang="en-US" dirty="0" smtClean="0"/>
              <a:t>Application for Grades 3-5</a:t>
            </a:r>
            <a:endParaRPr lang="en-US" dirty="0"/>
          </a:p>
        </p:txBody>
      </p:sp>
      <p:sp>
        <p:nvSpPr>
          <p:cNvPr id="28675" name="Rectangle 3"/>
          <p:cNvSpPr>
            <a:spLocks noGrp="1" noChangeArrowheads="1"/>
          </p:cNvSpPr>
          <p:nvPr>
            <p:ph type="dt" idx="1"/>
          </p:nvPr>
        </p:nvSpPr>
        <p:spPr bwMode="auto">
          <a:xfrm>
            <a:off x="4010342" y="0"/>
            <a:ext cx="3066733" cy="468154"/>
          </a:xfrm>
          <a:prstGeom prst="rect">
            <a:avLst/>
          </a:prstGeom>
          <a:noFill/>
          <a:ln w="9525">
            <a:noFill/>
            <a:miter lim="800000"/>
            <a:headEnd/>
            <a:tailEnd/>
          </a:ln>
        </p:spPr>
        <p:txBody>
          <a:bodyPr vert="horz" wrap="square" lIns="93936" tIns="46968" rIns="93936" bIns="46968"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dirty="0" smtClean="0"/>
              <a:t>February 2013</a:t>
            </a:r>
          </a:p>
          <a:p>
            <a:pPr>
              <a:defRPr/>
            </a:pPr>
            <a:r>
              <a:rPr lang="en-US" dirty="0" smtClean="0"/>
              <a:t>Network Team Institute</a:t>
            </a:r>
            <a:endParaRPr lang="en-US" dirty="0"/>
          </a:p>
        </p:txBody>
      </p:sp>
      <p:sp>
        <p:nvSpPr>
          <p:cNvPr id="7172" name="Placeholder 4"/>
          <p:cNvSpPr>
            <a:spLocks noGrp="1" noRot="1" noChangeAspect="1" noChangeArrowheads="1" noTextEdit="1"/>
          </p:cNvSpPr>
          <p:nvPr>
            <p:ph type="sldImg" idx="2"/>
          </p:nvPr>
        </p:nvSpPr>
        <p:spPr bwMode="auto">
          <a:xfrm>
            <a:off x="1709325" y="701675"/>
            <a:ext cx="3658425" cy="27432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246697" y="3673366"/>
            <a:ext cx="6583680" cy="5250015"/>
          </a:xfrm>
          <a:prstGeom prst="rect">
            <a:avLst/>
          </a:prstGeom>
          <a:noFill/>
          <a:ln w="9525">
            <a:noFill/>
            <a:miter lim="800000"/>
            <a:headEnd/>
            <a:tailEnd/>
          </a:ln>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9"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p:spPr>
        <p:txBody>
          <a:bodyPr vert="horz" wrap="square" lIns="93936" tIns="46968" rIns="93936" bIns="46968"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NOTE THAT THIS SESSION IS DESIGNED TO BE </a:t>
            </a:r>
            <a:r>
              <a:rPr lang="en-US" b="1" i="1" dirty="0" smtClean="0"/>
              <a:t>120 </a:t>
            </a:r>
            <a:r>
              <a:rPr lang="en-US" b="1" i="1" dirty="0"/>
              <a:t>MINUTES IN </a:t>
            </a:r>
            <a:r>
              <a:rPr lang="en-US" b="1" i="1" dirty="0" smtClean="0"/>
              <a:t>LENGTH;</a:t>
            </a:r>
            <a:endParaRPr lang="en-US" b="1" i="1" dirty="0"/>
          </a:p>
          <a:p>
            <a:r>
              <a:rPr lang="en-US" b="1" i="1" dirty="0" smtClean="0"/>
              <a:t>10 </a:t>
            </a:r>
            <a:r>
              <a:rPr lang="en-US" b="1" i="1" dirty="0"/>
              <a:t>MINUTES ARE ALLOTTED FOR THE SESSION OPENING (SLIDES 1-4).</a:t>
            </a:r>
          </a:p>
          <a:p>
            <a:endParaRPr lang="en-US" b="1" i="1" dirty="0"/>
          </a:p>
          <a:p>
            <a:pPr>
              <a:defRPr/>
            </a:pPr>
            <a:r>
              <a:rPr lang="en-US" b="1" i="1" dirty="0"/>
              <a:t>Turnkey Materials Provided in Addition to PowerPoint:</a:t>
            </a:r>
          </a:p>
          <a:p>
            <a:pPr marL="290513" indent="-171450">
              <a:buFont typeface="Arial" pitchFamily="34" charset="0"/>
              <a:buChar char="•"/>
            </a:pPr>
            <a:r>
              <a:rPr lang="en-US" b="1" i="1" dirty="0"/>
              <a:t>Grade 3—Module 5</a:t>
            </a:r>
          </a:p>
          <a:p>
            <a:pPr marL="290513" indent="-171450">
              <a:buFont typeface="Arial" pitchFamily="34" charset="0"/>
              <a:buChar char="•"/>
            </a:pPr>
            <a:r>
              <a:rPr lang="en-US" b="1" i="1" dirty="0"/>
              <a:t>Video Clip:  </a:t>
            </a:r>
            <a:r>
              <a:rPr lang="en-US" b="1" i="1" dirty="0" smtClean="0"/>
              <a:t>G3—M5 Application</a:t>
            </a:r>
          </a:p>
          <a:p>
            <a:pPr marL="290513" indent="-171450">
              <a:buFont typeface="Arial" pitchFamily="34" charset="0"/>
              <a:buChar char="•"/>
            </a:pPr>
            <a:r>
              <a:rPr lang="en-US" b="1" i="1" dirty="0"/>
              <a:t>Handout:  Standards from the NF Domain Calling for Word Problems or Story Contexts</a:t>
            </a:r>
          </a:p>
          <a:p>
            <a:pPr>
              <a:defRPr/>
            </a:pPr>
            <a:r>
              <a:rPr lang="en-US" b="1" i="1" dirty="0"/>
              <a:t>Additional Suggested Resources:</a:t>
            </a:r>
          </a:p>
          <a:p>
            <a:pPr marL="290513" indent="-171450">
              <a:buFont typeface="Arial" pitchFamily="34" charset="0"/>
              <a:buChar char="•"/>
            </a:pPr>
            <a:r>
              <a:rPr lang="en-US" b="1" i="1" dirty="0"/>
              <a:t>A Story of Units:  A Curriculum Overview for Grades P-5</a:t>
            </a:r>
          </a:p>
          <a:p>
            <a:pPr marL="290513" indent="-171450">
              <a:buFont typeface="Arial" pitchFamily="34" charset="0"/>
              <a:buChar char="•"/>
            </a:pPr>
            <a:r>
              <a:rPr lang="en-US" b="1" i="1" dirty="0"/>
              <a:t>How to Implement A Story of Units</a:t>
            </a:r>
          </a:p>
          <a:p>
            <a:endParaRPr lang="en-US" dirty="0" smtClean="0"/>
          </a:p>
          <a:p>
            <a:pPr lvl="0"/>
            <a:r>
              <a:rPr lang="en-US" dirty="0"/>
              <a:t>This </a:t>
            </a:r>
            <a:r>
              <a:rPr lang="en-US" dirty="0" smtClean="0"/>
              <a:t>three-part </a:t>
            </a:r>
            <a:r>
              <a:rPr lang="en-US" dirty="0"/>
              <a:t>series on the components of rigor demonstrates examples of all three components of rigor in </a:t>
            </a:r>
            <a:r>
              <a:rPr lang="en-US" dirty="0" smtClean="0"/>
              <a:t>G3—M5 </a:t>
            </a:r>
            <a:r>
              <a:rPr lang="en-US" dirty="0"/>
              <a:t>and gives guidance to participants in other grades for enacting rigor in in other grades levels.  </a:t>
            </a:r>
          </a:p>
          <a:p>
            <a:pPr lvl="0"/>
            <a:r>
              <a:rPr lang="en-US" dirty="0"/>
              <a:t>The </a:t>
            </a:r>
            <a:r>
              <a:rPr lang="en-US" dirty="0" smtClean="0"/>
              <a:t>three-part </a:t>
            </a:r>
            <a:r>
              <a:rPr lang="en-US" dirty="0"/>
              <a:t>series, preceded by a session on coherent development of fractions across the grades, also explores the expression of coherence through the application component of rigor.</a:t>
            </a:r>
          </a:p>
          <a:p>
            <a:pPr lvl="0"/>
            <a:r>
              <a:rPr lang="en-US" dirty="0"/>
              <a:t>The previous two sessions addressed the other two components:  conceptual </a:t>
            </a:r>
            <a:r>
              <a:rPr lang="en-US" dirty="0" smtClean="0"/>
              <a:t>understanding, and </a:t>
            </a:r>
            <a:r>
              <a:rPr lang="en-US" dirty="0"/>
              <a:t>procedural skill and fluency.  During this session, </a:t>
            </a:r>
            <a:r>
              <a:rPr lang="en-US" dirty="0" smtClean="0"/>
              <a:t>you will </a:t>
            </a:r>
            <a:r>
              <a:rPr lang="en-US" dirty="0"/>
              <a:t>build upon </a:t>
            </a:r>
            <a:r>
              <a:rPr lang="en-US" dirty="0" smtClean="0"/>
              <a:t>your work </a:t>
            </a:r>
            <a:r>
              <a:rPr lang="en-US" dirty="0"/>
              <a:t>in the previous sessions. </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893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Let’s </a:t>
            </a:r>
            <a:r>
              <a:rPr lang="en-US" dirty="0"/>
              <a:t>review </a:t>
            </a:r>
            <a:r>
              <a:rPr lang="en-US" dirty="0" smtClean="0"/>
              <a:t>some key points </a:t>
            </a:r>
            <a:r>
              <a:rPr lang="en-US" dirty="0"/>
              <a:t>of this session</a:t>
            </a:r>
            <a:r>
              <a:rPr lang="en-US" dirty="0" smtClean="0"/>
              <a:t>.  </a:t>
            </a:r>
            <a:r>
              <a:rPr lang="en-US" i="1" dirty="0" smtClean="0"/>
              <a:t>(CLICK TO ADVANCE EACH BULLET.)</a:t>
            </a:r>
          </a:p>
          <a:p>
            <a:pPr marL="407988" lvl="0" indent="-171450">
              <a:buFont typeface="Arial" pitchFamily="34" charset="0"/>
              <a:buChar char="•"/>
            </a:pPr>
            <a:r>
              <a:rPr lang="en-US" dirty="0" smtClean="0"/>
              <a:t>Application is called for in the PK–5 standards in three distinct ways:  word problems, real-world problems, and modeling.    </a:t>
            </a:r>
          </a:p>
          <a:p>
            <a:pPr marL="407988" lvl="0" indent="-171450">
              <a:buFont typeface="Arial" pitchFamily="34" charset="0"/>
              <a:buChar char="•"/>
            </a:pPr>
            <a:r>
              <a:rPr lang="en-US" dirty="0" smtClean="0"/>
              <a:t>Each of these areas of application can be used to coherently bridge gaps in prerequisite knowledge.</a:t>
            </a:r>
          </a:p>
          <a:p>
            <a:pPr marL="407988" lvl="0" indent="-171450">
              <a:buFont typeface="Arial" pitchFamily="34" charset="0"/>
              <a:buChar char="•"/>
            </a:pPr>
            <a:r>
              <a:rPr lang="en-US" dirty="0" smtClean="0"/>
              <a:t>Many activities that promote application, also address the Standards of Mathematical Practice.</a:t>
            </a:r>
          </a:p>
          <a:p>
            <a:endParaRPr lang="en-US" dirty="0" smtClean="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Tree>
    <p:extLst>
      <p:ext uri="{BB962C8B-B14F-4D97-AF65-F5344CB8AC3E}">
        <p14:creationId xmlns:p14="http://schemas.microsoft.com/office/powerpoint/2010/main" val="332967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20 MINUTES ARE ALLOTTED FOR MODELING IN THE STANDARDS (SLIDES 11-19).</a:t>
            </a:r>
          </a:p>
          <a:p>
            <a:endParaRPr lang="en-US" dirty="0" smtClean="0"/>
          </a:p>
          <a:p>
            <a:r>
              <a:rPr lang="en-US" dirty="0"/>
              <a:t>If you were in attendance for </a:t>
            </a:r>
            <a:r>
              <a:rPr lang="en-US" dirty="0" smtClean="0"/>
              <a:t>Day </a:t>
            </a:r>
            <a:r>
              <a:rPr lang="en-US" dirty="0"/>
              <a:t>2 of this NTI, you have heard a great deal about modeling and the modeling process as it develops over grades 6-12.  In this session, we’ve been using the word modeling in the context of promoting understanding through concrete and visual models and in reference to application.  This use of the word is not unrelated to the use of the term for higher grades.  </a:t>
            </a:r>
            <a:endParaRPr lang="en-US" dirty="0" smtClean="0"/>
          </a:p>
          <a:p>
            <a:endParaRPr lang="en-US" dirty="0"/>
          </a:p>
          <a:p>
            <a:r>
              <a:rPr lang="en-US" dirty="0"/>
              <a:t>Indeed, modeling is an area that begins in PK and continues to be developed and used through high-school and beyond into college and career.   In line with today’s theme of coherence, we’re going to deepen our understanding of modeling, considering the two types of modeling and how those types are developed through the Standards from PK to 12.</a:t>
            </a:r>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90995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a:t>The fact that there is more than one use or meaning of the term modeling can make it difficult to define</a:t>
            </a:r>
            <a:r>
              <a:rPr lang="en-US" baseline="0" dirty="0" smtClean="0"/>
              <a:t>.  </a:t>
            </a:r>
          </a:p>
          <a:p>
            <a:r>
              <a:rPr lang="en-US" i="1" baseline="0" dirty="0" smtClean="0"/>
              <a:t>(CLICK TO ADVANCE BULLET.)</a:t>
            </a:r>
          </a:p>
          <a:p>
            <a:endParaRPr lang="en-US" dirty="0" smtClean="0"/>
          </a:p>
          <a:p>
            <a:r>
              <a:rPr lang="en-US" dirty="0" smtClean="0"/>
              <a:t>Before </a:t>
            </a:r>
            <a:r>
              <a:rPr lang="en-US" dirty="0"/>
              <a:t>we look at this distinction between the two uses</a:t>
            </a:r>
            <a:r>
              <a:rPr lang="en-US" baseline="0" dirty="0" smtClean="0"/>
              <a:t>, think of an example of modeling that you might share with a colleague who asked you, ‘What is modeling?’</a:t>
            </a:r>
          </a:p>
          <a:p>
            <a:r>
              <a:rPr lang="en-US" i="1" baseline="0" dirty="0" smtClean="0"/>
              <a:t>(Allow for 1 minute before proceeding to the next slide.)</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7736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aseline="0" dirty="0" smtClean="0"/>
              <a:t>The purpose and method of modeling falls into two categories:  descriptive modeling and analytic modeling.</a:t>
            </a:r>
          </a:p>
          <a:p>
            <a:pPr marL="0" indent="0">
              <a:buFont typeface="Arial" pitchFamily="34" charset="0"/>
              <a:buNone/>
            </a:pPr>
            <a:endParaRPr lang="en-US" dirty="0" smtClean="0"/>
          </a:p>
          <a:p>
            <a:pPr marL="0" indent="0">
              <a:buFont typeface="Arial" pitchFamily="34" charset="0"/>
              <a:buNone/>
            </a:pPr>
            <a:r>
              <a:rPr lang="en-US" dirty="0" smtClean="0"/>
              <a:t>Descriptive modeling </a:t>
            </a:r>
            <a:r>
              <a:rPr lang="en-US" baseline="0" dirty="0" smtClean="0"/>
              <a:t>is </a:t>
            </a:r>
            <a:r>
              <a:rPr lang="en-US" dirty="0" smtClean="0"/>
              <a:t>using concrete materials or pictorial displays to study quantitative relationships.  The materials</a:t>
            </a:r>
            <a:r>
              <a:rPr lang="en-US" baseline="0" dirty="0" smtClean="0"/>
              <a:t> or pictures provide for ease of visualization and communication, and highlight attributes and relationships of quantities and measures.</a:t>
            </a:r>
          </a:p>
          <a:p>
            <a:pPr marL="0" indent="0">
              <a:buFont typeface="Arial" pitchFamily="34" charset="0"/>
              <a:buNone/>
            </a:pPr>
            <a:endParaRPr lang="en-US" dirty="0" smtClean="0"/>
          </a:p>
          <a:p>
            <a:pPr marL="0" indent="0">
              <a:buFont typeface="Arial" pitchFamily="34" charset="0"/>
              <a:buNone/>
            </a:pPr>
            <a:r>
              <a:rPr lang="en-US" dirty="0"/>
              <a:t>Analytic modeling can also make use of graphical representations, but it is primarily thought of as using equations or statistical representations that lead to an analysis (possibly involving manipulation of the equations for example).  The analysis is used to reveal otherwise hidden or non-obvious characteristics of the relationships between the variables</a:t>
            </a:r>
            <a:r>
              <a:rPr lang="en-US" dirty="0" smtClean="0"/>
              <a:t>.  </a:t>
            </a:r>
          </a:p>
          <a:p>
            <a:pPr marL="0" indent="0">
              <a:buFont typeface="Arial" pitchFamily="34" charset="0"/>
              <a:buNone/>
            </a:pPr>
            <a:endParaRPr lang="en-US" baseline="0" dirty="0" smtClean="0"/>
          </a:p>
          <a:p>
            <a:pPr marL="0" indent="0">
              <a:buFont typeface="Arial" pitchFamily="34" charset="0"/>
              <a:buNone/>
            </a:pPr>
            <a:r>
              <a:rPr lang="en-US" baseline="0" dirty="0" smtClean="0"/>
              <a:t>Think back to your example of a modeling that you composed in the last slide.  Which category best describes its purpose?</a:t>
            </a:r>
          </a:p>
          <a:p>
            <a:pPr marL="0" indent="0">
              <a:buFont typeface="Arial" pitchFamily="34" charset="0"/>
              <a:buNone/>
            </a:pPr>
            <a:endParaRPr lang="en-US" baseline="0" dirty="0" smtClean="0"/>
          </a:p>
          <a:p>
            <a:pPr marL="0" indent="0">
              <a:buFont typeface="Arial" pitchFamily="34" charset="0"/>
              <a:buNone/>
            </a:pPr>
            <a:r>
              <a:rPr lang="en-US" baseline="0" dirty="0" smtClean="0"/>
              <a:t>The distinction is not always obvious, but it is a useful distinction none-the-less, as it clarifies what can seem disconnected uses of the term modeling.  Let’s continue to examine each category.</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13</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57073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Examples</a:t>
            </a:r>
            <a:r>
              <a:rPr lang="en-US" baseline="0" dirty="0" smtClean="0"/>
              <a:t> of d</a:t>
            </a:r>
            <a:r>
              <a:rPr lang="en-US" dirty="0" smtClean="0"/>
              <a:t>escriptive</a:t>
            </a:r>
            <a:r>
              <a:rPr lang="en-US" baseline="0" dirty="0" smtClean="0"/>
              <a:t> modeling in the Standards begin in PK and K with students modeling objects in their environment using geometric shapes and figures.  </a:t>
            </a:r>
          </a:p>
          <a:p>
            <a:endParaRPr lang="en-US" baseline="0" dirty="0" smtClean="0"/>
          </a:p>
          <a:p>
            <a:r>
              <a:rPr lang="en-US" baseline="0" dirty="0" smtClean="0"/>
              <a:t>The next example is one that for me can in some cases cross over into analytic modeling</a:t>
            </a:r>
            <a:r>
              <a:rPr lang="en-US" dirty="0" smtClean="0"/>
              <a:t> – m</a:t>
            </a:r>
            <a:r>
              <a:rPr lang="en-US" baseline="0" dirty="0" smtClean="0"/>
              <a:t>odeling forms of addition and subtraction situations using concrete materials or diagrams. If students’ use of materials or diagrams is merely a demonstration of what is already accessible, then I would say it fits well into the descriptive modeling category.  However, one might argue that this is the very beginning of something more analytical, if they are using the model to decide on and complete an operation that reveals something not previously known or obvious.</a:t>
            </a:r>
          </a:p>
          <a:p>
            <a:endParaRPr lang="en-US" baseline="0" dirty="0" smtClean="0"/>
          </a:p>
          <a:p>
            <a:r>
              <a:rPr lang="en-US" baseline="0" dirty="0" smtClean="0"/>
              <a:t>Continuing on through the grades, place value models, multiplication models, visual fraction models, and the number line model all lead to more clear representation of quantities.</a:t>
            </a:r>
          </a:p>
          <a:p>
            <a:endParaRPr lang="en-US" baseline="0" dirty="0" smtClean="0"/>
          </a:p>
          <a:p>
            <a:r>
              <a:rPr lang="en-US" baseline="0" dirty="0" smtClean="0"/>
              <a:t>In middle-school, high-school, and beyond, tables and graphs of data as well as 2-D and 3-D models using geometry software or other software continue to display relationships of quantities and measurements that are helpful and fall into the category of descriptive modeling.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14</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57073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Analytic modeling suggests that</a:t>
            </a:r>
            <a:r>
              <a:rPr lang="en-US" baseline="0" dirty="0" smtClean="0"/>
              <a:t> once you apply the model, you are empowered with new tools that come with that model – such as algebraic methods.  In some cases those algebraic methods are accessible through tape diagrams.  That being said, what more often comes to mind as analytic modeling is the use of equations, functions, or statistical and probability models.  </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57073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Take a moment now to share with your partner about what the key difference is between descriptive and analytic modeling.</a:t>
            </a:r>
          </a:p>
          <a:p>
            <a:pPr marL="0" indent="0">
              <a:buFont typeface="Arial" pitchFamily="34" charset="0"/>
              <a:buNone/>
            </a:pPr>
            <a:endParaRPr lang="en-US" i="1" baseline="0" dirty="0" smtClean="0"/>
          </a:p>
          <a:p>
            <a:pPr marL="0" indent="0">
              <a:buFont typeface="Arial" pitchFamily="34" charset="0"/>
              <a:buNone/>
            </a:pPr>
            <a:r>
              <a:rPr lang="en-US" i="1" baseline="0" dirty="0" smtClean="0"/>
              <a:t>(CLICK TO ADVANCE 2</a:t>
            </a:r>
            <a:r>
              <a:rPr lang="en-US" i="1" baseline="30000" dirty="0" smtClean="0"/>
              <a:t>nd</a:t>
            </a:r>
            <a:r>
              <a:rPr lang="en-US" i="1" baseline="0" dirty="0" smtClean="0"/>
              <a:t> BULLET.)</a:t>
            </a:r>
          </a:p>
          <a:p>
            <a:pPr marL="0" indent="0">
              <a:buFont typeface="Arial" pitchFamily="34" charset="0"/>
              <a:buNone/>
            </a:pPr>
            <a:r>
              <a:rPr lang="en-US" baseline="0" dirty="0" smtClean="0"/>
              <a:t>So the key difference here is in whether the modeling of the situation is leading to an analysis that reveals something previously inaccessible, or is it simply facilitating clarity through visualization of the quantities or measurements.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214797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a:t>The high school standards have a specific modeling process that they expect students to become proficient with during grades 9-12.  While participants who were here for Day 2 of this NTI have already explored this process, for those of you who were not here, it is worthwhile to review this process in the interest of coherence and in knowing what you are preparing students for down the line.</a:t>
            </a:r>
          </a:p>
          <a:p>
            <a:r>
              <a:rPr lang="en-US" dirty="0"/>
              <a:t>Students are provided with a sometimes incomplete description of a situation for which there is a problem or opportunity for improvement, or, they are given an undefined problem that they devise a plan for and solve.  The students are asked to independently reason through what features and relationships (assumptions, constraints) in the situation are relevant and need to be modeled.  Next they are asked to formulate the model to represent the relevant relationships.  That brings them a series of analytic tools to apply to their model to come to some conclusion about how to improve or solve the problem they have detected and modeled.  The solution that is arrived at should then be translated from the symbols of the model back into the context of the problem.  </a:t>
            </a:r>
          </a:p>
          <a:p>
            <a:r>
              <a:rPr lang="en-US" dirty="0"/>
              <a:t>Since models are inherently ‘wrong’ or, not an exact match of reality, the results should then be validated by comparing them to the situation and asking if this solution makes sense.  If it doesn’t make sense, they may need to improve their model, perhaps adjusting some assumptions and repeat.  Finally when they arrive at a solution that seems to make sense, they must report their findings including a ‘disclaimer’ of sorts listing what assumptions and approximations were made in formulating the model that produced this result.</a:t>
            </a:r>
          </a:p>
          <a:p>
            <a:r>
              <a:rPr lang="en-US" dirty="0"/>
              <a:t>Competence in this cycle and in the higher order thinking that is required and developed through learning modeling is vitally important to the long term success of students not only in college but in career.  </a:t>
            </a:r>
          </a:p>
          <a:p>
            <a:r>
              <a:rPr lang="en-US" dirty="0"/>
              <a:t>How does knowing about the modeling cycle and expectations for high school students inform our view of modeling in grades PK-5</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49388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indent="0">
              <a:buFont typeface="Arial" pitchFamily="34" charset="0"/>
              <a:buNone/>
            </a:pPr>
            <a:r>
              <a:rPr lang="en-US" dirty="0" smtClean="0"/>
              <a:t>Take a moment now to reflect on</a:t>
            </a:r>
            <a:r>
              <a:rPr lang="en-US" baseline="0" dirty="0" smtClean="0"/>
              <a:t> h</a:t>
            </a:r>
            <a:r>
              <a:rPr lang="en-US" dirty="0" smtClean="0"/>
              <a:t>ow knowledge of the modeling cycle and expectations for high school students inform our approach to modeling in grades PK-5</a:t>
            </a:r>
            <a:r>
              <a:rPr lang="en-US" dirty="0"/>
              <a:t>.</a:t>
            </a: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Is anyone willing to share their thoughts?</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214797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Let’s </a:t>
            </a:r>
            <a:r>
              <a:rPr lang="en-US" dirty="0"/>
              <a:t>review </a:t>
            </a:r>
            <a:r>
              <a:rPr lang="en-US" dirty="0" smtClean="0"/>
              <a:t>some key </a:t>
            </a:r>
            <a:r>
              <a:rPr lang="en-US" dirty="0"/>
              <a:t>points of this session</a:t>
            </a:r>
            <a:r>
              <a:rPr lang="en-US" dirty="0" smtClean="0"/>
              <a:t>. </a:t>
            </a:r>
            <a:r>
              <a:rPr lang="en-US" i="1" dirty="0" smtClean="0"/>
              <a:t>(CLICK</a:t>
            </a:r>
            <a:r>
              <a:rPr lang="en-US" i="1" baseline="0" dirty="0" smtClean="0"/>
              <a:t> TO ADVANCE EACH BULLET.)</a:t>
            </a:r>
            <a:endParaRPr lang="en-US" i="1" dirty="0" smtClean="0"/>
          </a:p>
          <a:p>
            <a:pPr marL="403225" lvl="0" indent="-177800">
              <a:buFont typeface="Arial" pitchFamily="34" charset="0"/>
              <a:buChar char="•"/>
            </a:pPr>
            <a:r>
              <a:rPr lang="en-US" sz="1200" dirty="0" smtClean="0"/>
              <a:t>Application is the students’ ability to use relevant conceptual understandings and appropriate strategies and tools even when not prompted to do so.</a:t>
            </a:r>
          </a:p>
          <a:p>
            <a:pPr marL="403225" lvl="0" indent="-177800">
              <a:buFont typeface="Arial" pitchFamily="34" charset="0"/>
              <a:buChar char="•"/>
            </a:pPr>
            <a:r>
              <a:rPr lang="en-US" sz="1200" dirty="0" smtClean="0"/>
              <a:t>Modeling can be descriptive, using concrete materials or pictorial displays to study quantitative relationships, or analytical, using equations or statistical representations to provide analysis of the relationships between variables (quantities).</a:t>
            </a:r>
          </a:p>
          <a:p>
            <a:pPr marL="403225" lvl="0" indent="-177800">
              <a:buFont typeface="Arial" pitchFamily="34" charset="0"/>
              <a:buChar char="•"/>
            </a:pPr>
            <a:r>
              <a:rPr lang="en-US" sz="1200" dirty="0" smtClean="0"/>
              <a:t>A curriculum rich in application, including modeling, provides coherence from PK – 12 and beyond, to college and career.</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Tree>
    <p:extLst>
      <p:ext uri="{BB962C8B-B14F-4D97-AF65-F5344CB8AC3E}">
        <p14:creationId xmlns:p14="http://schemas.microsoft.com/office/powerpoint/2010/main" val="332967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701675"/>
            <a:ext cx="3657600" cy="2743200"/>
          </a:xfrm>
        </p:spPr>
      </p:sp>
      <p:sp>
        <p:nvSpPr>
          <p:cNvPr id="3" name="Notes Placeholder 2"/>
          <p:cNvSpPr>
            <a:spLocks noGrp="1"/>
          </p:cNvSpPr>
          <p:nvPr>
            <p:ph type="body" idx="1"/>
          </p:nvPr>
        </p:nvSpPr>
        <p:spPr/>
        <p:txBody>
          <a:bodyPr/>
          <a:lstStyle/>
          <a:p>
            <a:r>
              <a:rPr lang="en-US" dirty="0"/>
              <a:t>Let’s begin by looking at our new objectives.</a:t>
            </a:r>
          </a:p>
          <a:p>
            <a:pPr marL="401638" lvl="0" indent="-171450">
              <a:buFont typeface="Arial" pitchFamily="34" charset="0"/>
              <a:buChar char="•"/>
            </a:pPr>
            <a:r>
              <a:rPr lang="en-US" dirty="0"/>
              <a:t>Examine the application component of rigor in G3—M5.</a:t>
            </a:r>
          </a:p>
          <a:p>
            <a:pPr marL="401638" lvl="0" indent="-171450">
              <a:buFont typeface="Arial" pitchFamily="34" charset="0"/>
              <a:buChar char="•"/>
            </a:pPr>
            <a:r>
              <a:rPr lang="en-US" dirty="0"/>
              <a:t>Explore the application component of rigor in related content from grades 4 and 5.</a:t>
            </a:r>
          </a:p>
          <a:p>
            <a:pPr marL="401638" lvl="0" indent="-171450">
              <a:buFont typeface="Arial" pitchFamily="34" charset="0"/>
              <a:buChar char="•"/>
            </a:pPr>
            <a:r>
              <a:rPr lang="en-US" dirty="0"/>
              <a:t>Explore a deep understanding of modeling and its application in the standards.</a:t>
            </a:r>
          </a:p>
          <a:p>
            <a:pPr marL="401638" lvl="0" indent="-171450">
              <a:buFont typeface="Arial" pitchFamily="34" charset="0"/>
              <a:buChar char="•"/>
            </a:pPr>
            <a:r>
              <a:rPr lang="en-US" dirty="0"/>
              <a:t>Experience how proficiency in the tape diagram method can be developed in students and colleagues.</a:t>
            </a:r>
          </a:p>
          <a:p>
            <a:pPr marL="401638" indent="-171450">
              <a:buFont typeface="Arial" pitchFamily="34" charset="0"/>
              <a:buChar char="•"/>
            </a:pPr>
            <a:r>
              <a:rPr lang="en-US" dirty="0"/>
              <a:t>Experience writing word problems that are well suited to the tape </a:t>
            </a:r>
            <a:r>
              <a:rPr lang="en-US" dirty="0" smtClean="0"/>
              <a:t>diagram.</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39567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50 MINUTES ARE ALLOTTED FOR BUILDING PROFICIENCY WITH TAPE DIAGRAMS (SLIDES 20-43).</a:t>
            </a:r>
          </a:p>
          <a:p>
            <a:endParaRPr lang="en-US" dirty="0" smtClean="0"/>
          </a:p>
          <a:p>
            <a:r>
              <a:rPr lang="en-US" dirty="0" smtClean="0"/>
              <a:t>The next session is designed</a:t>
            </a:r>
            <a:r>
              <a:rPr lang="en-US" baseline="0" dirty="0" smtClean="0"/>
              <a:t> in consideration of the fact that proficiency in tape diagramming will need to be developed for both students and teachers who have not been working with them in prior years.  We’ve prepared a series of problems to walk us through how use of tape diagrams begins and how new complexities are worked in one at a time.</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21496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Before we begin, consider</a:t>
            </a:r>
            <a:r>
              <a:rPr lang="en-US" baseline="0" dirty="0" smtClean="0"/>
              <a:t> that the use of tape diagrams goes hand in hand with word problems and that our delivery should promote perseverance in problem solving and develop independence in students’ ability to work through problems.  We want the process and the questioning to be naturally internalized by students.  </a:t>
            </a:r>
            <a:r>
              <a:rPr lang="en-US" dirty="0" smtClean="0"/>
              <a:t>The </a:t>
            </a:r>
            <a:r>
              <a:rPr lang="en-US" dirty="0"/>
              <a:t>repeated pattern of reading, questioning, drawing, labeling and finally writing an answer is commonly referred to as RDW, for Read, Draw, Write.</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427105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701675"/>
            <a:ext cx="3657600" cy="27432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There are two basic forms of the bar diagram model.  The first form is sometimes called the part-whole model; it uses bar segments placed end-to-end.  The second form, sometimes called the comparison model, uses two or more bars stacked in rows that are left-justified</a:t>
            </a:r>
            <a:r>
              <a:rPr lang="en-US" dirty="0"/>
              <a:t>; in this form the whole is depicted off to the side</a:t>
            </a:r>
            <a:r>
              <a:rPr lang="en-US" sz="1200" kern="1200" dirty="0" smtClean="0">
                <a:solidFill>
                  <a:schemeClr val="tx1"/>
                </a:solidFill>
                <a:effectLst/>
                <a:latin typeface="Calibri" charset="0"/>
                <a:ea typeface="ＭＳ Ｐゴシック" charset="-128"/>
                <a:cs typeface="ＭＳ Ｐゴシック" charset="-128"/>
              </a:rPr>
              <a:t>. </a:t>
            </a:r>
          </a:p>
          <a:p>
            <a:endParaRPr lang="en-US" sz="1200" kern="1200" dirty="0" smtClean="0">
              <a:solidFill>
                <a:schemeClr val="tx1"/>
              </a:solidFill>
              <a:effectLst/>
              <a:latin typeface="Calibri" charset="0"/>
              <a:ea typeface="ＭＳ Ｐゴシック" charset="-128"/>
            </a:endParaRPr>
          </a:p>
          <a:p>
            <a:r>
              <a:rPr lang="en-US" dirty="0" smtClean="0"/>
              <a:t>We</a:t>
            </a:r>
            <a:r>
              <a:rPr lang="en-US" baseline="0" dirty="0" smtClean="0"/>
              <a:t> will reflect on the nuances of the two forms when we have finished this section.  For now, you can use whichever works best for you with any given problem.</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22</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7191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701675"/>
            <a:ext cx="3657600" cy="2743200"/>
          </a:xfrm>
        </p:spPr>
      </p:sp>
      <p:sp>
        <p:nvSpPr>
          <p:cNvPr id="3" name="Notes Placeholder 2"/>
          <p:cNvSpPr>
            <a:spLocks noGrp="1"/>
          </p:cNvSpPr>
          <p:nvPr>
            <p:ph type="body" idx="1"/>
          </p:nvPr>
        </p:nvSpPr>
        <p:spPr/>
        <p:txBody>
          <a:bodyPr/>
          <a:lstStyle/>
          <a:p>
            <a:r>
              <a:rPr lang="en-US" dirty="0" smtClean="0"/>
              <a:t>In the</a:t>
            </a:r>
            <a:r>
              <a:rPr lang="en-US" baseline="0" dirty="0" smtClean="0"/>
              <a:t> very early grades, we count out objects, and do comparisons of quantities (e.g., Who has more? Who has fewer? How many more?  How many fewer?).  It is important that students see groups of objects in many arrangements and learn to instantly recognize quantities up to 5 or 6.  But it is equally important that we begin modeling for students the laying out of objects in an organized fashion that previews bar modeling, in both the end-to-end fashion and the comparison fashion.  This is especially appropriate when working with word problems of addition and subtraction.   </a:t>
            </a:r>
          </a:p>
          <a:p>
            <a:endParaRPr lang="en-US" baseline="0" dirty="0" smtClean="0"/>
          </a:p>
          <a:p>
            <a:r>
              <a:rPr lang="en-US" baseline="0" dirty="0" smtClean="0"/>
              <a:t>As the teacher, model a comparison of two quantities in the manor that makes the comparison easiest to see.  It is not recommended to become overly structured in forcing students to model it a certain way every time.  The suggestion, ”This time can you lay yours out like I have mine</a:t>
            </a:r>
            <a:r>
              <a:rPr lang="en-US" dirty="0" smtClean="0"/>
              <a:t>”</a:t>
            </a:r>
            <a:r>
              <a:rPr lang="en-US" baseline="0" dirty="0" smtClean="0"/>
              <a:t> will serve to build this habit </a:t>
            </a:r>
            <a:r>
              <a:rPr lang="en-US" dirty="0"/>
              <a:t>of setting up items in rows to support counting, comparison, and the model of using rectangular bars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402723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a:t>The transition into bar diagrams requires transitioning from sets of actual objects to pictures of objects, to bar-shaped pictures that still depict individual objects, and then to rectangular bars with no distinct markings of individual items.   </a:t>
            </a:r>
            <a:endParaRPr lang="en-US" dirty="0" smtClean="0"/>
          </a:p>
          <a:p>
            <a:endParaRPr lang="en-US" dirty="0"/>
          </a:p>
          <a:p>
            <a:r>
              <a:rPr lang="en-US" dirty="0"/>
              <a:t>A benefit of using rectangular bars without the markings of individual items is that students can now model non-discrete quantities – like measurements of distance or weight – as well as being able to represent unknown quantities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279011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dirty="0"/>
              <a:t>Beginning the tape diagram process can sometimes bring rise to student comments of, “But, I can solve this without a diagram.”  In general you can convey to students that you are requiring them to explain their work so that you understand their thinking and so that they can share their thinking with their friends and justify their answers.  In particular, if you are introducing tape diagrams to a 3</a:t>
            </a:r>
            <a:r>
              <a:rPr lang="en-US" baseline="30000" dirty="0"/>
              <a:t>rd</a:t>
            </a:r>
            <a:r>
              <a:rPr lang="en-US" dirty="0"/>
              <a:t>, 4</a:t>
            </a:r>
            <a:r>
              <a:rPr lang="en-US" baseline="30000" dirty="0"/>
              <a:t>th</a:t>
            </a:r>
            <a:r>
              <a:rPr lang="en-US" dirty="0"/>
              <a:t> or 5</a:t>
            </a:r>
            <a:r>
              <a:rPr lang="en-US" baseline="30000" dirty="0"/>
              <a:t>th</a:t>
            </a:r>
            <a:r>
              <a:rPr lang="en-US" dirty="0"/>
              <a:t> grade student, you may find it helpful to simply say, </a:t>
            </a:r>
            <a:r>
              <a:rPr lang="en-US" dirty="0" smtClean="0"/>
              <a:t>“Bear </a:t>
            </a:r>
            <a:r>
              <a:rPr lang="en-US" dirty="0"/>
              <a:t>with me – by the end of the week/month/year I promise you will see the value in this process.”</a:t>
            </a:r>
          </a:p>
          <a:p>
            <a:endParaRPr lang="en-US" b="1" i="1" dirty="0" smtClean="0"/>
          </a:p>
          <a:p>
            <a:r>
              <a:rPr lang="en-US" b="1" i="1" dirty="0" smtClean="0"/>
              <a:t>(</a:t>
            </a:r>
            <a:r>
              <a:rPr lang="en-US" b="1" i="1" dirty="0"/>
              <a:t>EXAMPLE 1)  </a:t>
            </a:r>
            <a:r>
              <a:rPr lang="en-US" dirty="0"/>
              <a:t>Let’s consider the first example.  </a:t>
            </a:r>
            <a:r>
              <a:rPr lang="en-US" i="1" dirty="0"/>
              <a:t>(The indented text is to be read as though leading a class of students, thereby modeling for participants how this delivery can be executed in the classroom.)</a:t>
            </a:r>
            <a:endParaRPr lang="en-US" dirty="0"/>
          </a:p>
          <a:p>
            <a:pPr marL="225425"/>
            <a:r>
              <a:rPr lang="en-US" dirty="0"/>
              <a:t>Read the first sentence with me. “Sara has 5 stamps.”  </a:t>
            </a:r>
            <a:endParaRPr lang="en-US" dirty="0" smtClean="0"/>
          </a:p>
          <a:p>
            <a:pPr marL="225425"/>
            <a:r>
              <a:rPr lang="en-US" dirty="0" smtClean="0"/>
              <a:t>Let’s </a:t>
            </a:r>
            <a:r>
              <a:rPr lang="en-US" dirty="0"/>
              <a:t>draw something.  </a:t>
            </a:r>
            <a:r>
              <a:rPr lang="en-US" dirty="0" smtClean="0"/>
              <a:t>Make </a:t>
            </a:r>
            <a:r>
              <a:rPr lang="en-US" dirty="0"/>
              <a:t>your drawing look like mine. </a:t>
            </a:r>
            <a:r>
              <a:rPr lang="en-US" i="1" dirty="0"/>
              <a:t>(Demonstrate on a flip chart, and then refer to the PPT slide to see completed drawing.) </a:t>
            </a:r>
            <a:r>
              <a:rPr lang="en-US" i="1" dirty="0" smtClean="0"/>
              <a:t> </a:t>
            </a:r>
          </a:p>
          <a:p>
            <a:pPr marL="225425"/>
            <a:r>
              <a:rPr lang="en-US" dirty="0" smtClean="0"/>
              <a:t>Read </a:t>
            </a:r>
            <a:r>
              <a:rPr lang="en-US" dirty="0"/>
              <a:t>the next sentence with me. “Mark brings her 4 more stamps.”  </a:t>
            </a:r>
            <a:endParaRPr lang="en-US" dirty="0" smtClean="0"/>
          </a:p>
          <a:p>
            <a:pPr marL="225425"/>
            <a:r>
              <a:rPr lang="en-US" dirty="0" smtClean="0"/>
              <a:t>Let’s </a:t>
            </a:r>
            <a:r>
              <a:rPr lang="en-US" dirty="0"/>
              <a:t>draw again.  Make your boxes look like mine today.  </a:t>
            </a:r>
            <a:endParaRPr lang="en-US" dirty="0" smtClean="0"/>
          </a:p>
          <a:p>
            <a:pPr marL="225425"/>
            <a:r>
              <a:rPr lang="en-US" dirty="0" smtClean="0"/>
              <a:t>Read </a:t>
            </a:r>
            <a:r>
              <a:rPr lang="en-US" dirty="0"/>
              <a:t>the next sentence with me. “How many stamps does Sara have now?”  </a:t>
            </a:r>
            <a:endParaRPr lang="en-US" dirty="0" smtClean="0"/>
          </a:p>
          <a:p>
            <a:pPr marL="225425"/>
            <a:r>
              <a:rPr lang="en-US" dirty="0" smtClean="0"/>
              <a:t>Where </a:t>
            </a:r>
            <a:r>
              <a:rPr lang="en-US" dirty="0"/>
              <a:t>in my picture can I see how many she has now?  </a:t>
            </a:r>
            <a:r>
              <a:rPr lang="en-US" i="1" dirty="0"/>
              <a:t>(Call on a participant to describe for you where you can see it.  Then place the question mark on the </a:t>
            </a:r>
            <a:r>
              <a:rPr lang="en-US" i="1" dirty="0" smtClean="0"/>
              <a:t>diagram.(</a:t>
            </a:r>
          </a:p>
          <a:p>
            <a:pPr marL="225425"/>
            <a:endParaRPr lang="en-US" i="1" dirty="0"/>
          </a:p>
          <a:p>
            <a:pPr marL="4763"/>
            <a:r>
              <a:rPr lang="en-US" i="1" dirty="0" smtClean="0"/>
              <a:t>(CLICK </a:t>
            </a:r>
            <a:r>
              <a:rPr lang="en-US" i="1" dirty="0"/>
              <a:t>TO REVEAL </a:t>
            </a:r>
            <a:r>
              <a:rPr lang="en-US" i="1" dirty="0" smtClean="0"/>
              <a:t>SOLUTION.)  </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dirty="0" smtClean="0"/>
              <a:t>We </a:t>
            </a:r>
            <a:r>
              <a:rPr lang="en-US" dirty="0"/>
              <a:t>have many of these problems to do, so while I will demonstrate quite a bit of delivery as I just did, I am not going to go through the entire delivery of every problem.   And, in particular we will not be taking time to write out the number sentence and the answer in a complete sentence as shown here.  Those steps are very important with students, but to make most efficient use of our time, we will focus on the tape diagram leading to the answer and then move on to the next example.  </a:t>
            </a:r>
            <a:r>
              <a:rPr lang="en-US" dirty="0" smtClean="0"/>
              <a:t>You </a:t>
            </a:r>
            <a:r>
              <a:rPr lang="en-US" dirty="0"/>
              <a:t>would work at least one other problem with the class in this same way where individual stamps are represented, perhaps even spend a few days working in this fashion before moving to an example like this next one where you have a quantity large enough that it makes drawing discrete segments inconvenient.  Simply suggest using a plain rectangular bar to represent the entire quantity.  </a:t>
            </a:r>
          </a:p>
          <a:p>
            <a:endParaRPr lang="en-US" b="1" i="1" dirty="0" smtClean="0"/>
          </a:p>
          <a:p>
            <a:r>
              <a:rPr lang="en-US" b="1" i="1" dirty="0" smtClean="0"/>
              <a:t>(</a:t>
            </a:r>
            <a:r>
              <a:rPr lang="en-US" b="1" i="1" dirty="0"/>
              <a:t>EXAMPLE 2)  </a:t>
            </a:r>
            <a:r>
              <a:rPr lang="en-US" i="1" dirty="0" smtClean="0"/>
              <a:t>(</a:t>
            </a:r>
            <a:r>
              <a:rPr lang="en-US" i="1" dirty="0"/>
              <a:t>Continue to demonstrate with a flip chart and marker.)</a:t>
            </a:r>
            <a:endParaRPr lang="en-US" dirty="0"/>
          </a:p>
          <a:p>
            <a:pPr marL="225425"/>
            <a:r>
              <a:rPr lang="en-US" dirty="0"/>
              <a:t>Read the first sentence with me. “Sara has 16 stamps.”  </a:t>
            </a:r>
            <a:endParaRPr lang="en-US" dirty="0" smtClean="0"/>
          </a:p>
          <a:p>
            <a:pPr marL="225425"/>
            <a:r>
              <a:rPr lang="en-US" dirty="0" smtClean="0"/>
              <a:t>I </a:t>
            </a:r>
            <a:r>
              <a:rPr lang="en-US" dirty="0"/>
              <a:t>want to draw something but 16 is a lot of </a:t>
            </a:r>
            <a:r>
              <a:rPr lang="en-US" dirty="0" smtClean="0"/>
              <a:t>boxes; </a:t>
            </a:r>
            <a:r>
              <a:rPr lang="en-US" dirty="0"/>
              <a:t>I’m going to just draw this long rectangle and make a note here that this is 16.  Is that okay?  </a:t>
            </a:r>
            <a:endParaRPr lang="en-US" dirty="0" smtClean="0"/>
          </a:p>
          <a:p>
            <a:pPr marL="225425"/>
            <a:r>
              <a:rPr lang="en-US" dirty="0" smtClean="0"/>
              <a:t>Can </a:t>
            </a:r>
            <a:r>
              <a:rPr lang="en-US" dirty="0"/>
              <a:t>you imagine that there are 16 stamps in this row? </a:t>
            </a:r>
            <a:r>
              <a:rPr lang="en-US" dirty="0" smtClean="0"/>
              <a:t> </a:t>
            </a:r>
            <a:r>
              <a:rPr lang="en-US" i="1" dirty="0" smtClean="0"/>
              <a:t>(Add the label, “Stamps Sara has.”)  </a:t>
            </a:r>
          </a:p>
          <a:p>
            <a:pPr marL="225425"/>
            <a:r>
              <a:rPr lang="en-US" dirty="0" smtClean="0"/>
              <a:t>Read </a:t>
            </a:r>
            <a:r>
              <a:rPr lang="en-US" dirty="0"/>
              <a:t>the next sentence with me.  “Mark brings her 4 more stamps.”  </a:t>
            </a:r>
            <a:endParaRPr lang="en-US" dirty="0" smtClean="0"/>
          </a:p>
          <a:p>
            <a:pPr marL="225425"/>
            <a:r>
              <a:rPr lang="en-US" dirty="0" smtClean="0"/>
              <a:t>If </a:t>
            </a:r>
            <a:r>
              <a:rPr lang="en-US" dirty="0"/>
              <a:t>this is 16 stamps, can you imagine how long of a rectangle I should make to show 4 more stamps?  </a:t>
            </a:r>
            <a:r>
              <a:rPr lang="en-US" dirty="0" smtClean="0"/>
              <a:t>Can </a:t>
            </a:r>
            <a:r>
              <a:rPr lang="en-US" dirty="0"/>
              <a:t>you see it?  </a:t>
            </a:r>
            <a:endParaRPr lang="en-US" dirty="0" smtClean="0"/>
          </a:p>
          <a:p>
            <a:pPr marL="225425"/>
            <a:r>
              <a:rPr lang="en-US" dirty="0" smtClean="0"/>
              <a:t>I’m </a:t>
            </a:r>
            <a:r>
              <a:rPr lang="en-US" dirty="0"/>
              <a:t>going to start drawing, and you tell me when to stop.  </a:t>
            </a:r>
            <a:r>
              <a:rPr lang="en-US" i="1" dirty="0" smtClean="0"/>
              <a:t>(</a:t>
            </a:r>
            <a:r>
              <a:rPr lang="en-US" i="1" dirty="0"/>
              <a:t>Begin to draw the second bar slowly waiting for participants to say, “stop.” Add the label, “Stamps Mark brings.”)</a:t>
            </a:r>
            <a:endParaRPr lang="en-US" dirty="0"/>
          </a:p>
          <a:p>
            <a:endParaRPr lang="en-US" dirty="0" smtClean="0"/>
          </a:p>
          <a:p>
            <a:r>
              <a:rPr lang="en-US" dirty="0" smtClean="0"/>
              <a:t>So </a:t>
            </a:r>
            <a:r>
              <a:rPr lang="en-US" dirty="0"/>
              <a:t>this is how we get students to model using the simple, rectangular bar.  The approach of imagining the length of the bar, and ‘tell me when to stop’ should be used often until students begin to demonstrate independence in that judgment process.  </a:t>
            </a:r>
            <a:r>
              <a:rPr lang="en-US" i="1" dirty="0"/>
              <a:t>(CLICK TO REVEAL </a:t>
            </a:r>
            <a:r>
              <a:rPr lang="en-US" i="1" dirty="0" smtClean="0"/>
              <a:t>SOLUTION.)</a:t>
            </a: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a:t>The next jump in complexity is in moving from a problem where both bar segments represent known quantities and the unknown is the total or the difference, to a problem where the total or difference is known and the bar is representing an unknown.  </a:t>
            </a:r>
          </a:p>
          <a:p>
            <a:endParaRPr lang="en-US" b="1" i="1" dirty="0" smtClean="0"/>
          </a:p>
          <a:p>
            <a:r>
              <a:rPr lang="en-US" b="1" i="1" dirty="0" smtClean="0"/>
              <a:t>(</a:t>
            </a:r>
            <a:r>
              <a:rPr lang="en-US" b="1" i="1" dirty="0"/>
              <a:t>EXAMPLE 3)  </a:t>
            </a:r>
            <a:endParaRPr lang="en-US" dirty="0"/>
          </a:p>
          <a:p>
            <a:r>
              <a:rPr lang="en-US" dirty="0"/>
              <a:t>Go ahead and try depicting this problem.  </a:t>
            </a:r>
            <a:r>
              <a:rPr lang="en-US" i="1" dirty="0"/>
              <a:t>(Allow a moment for participants to </a:t>
            </a:r>
            <a:r>
              <a:rPr lang="en-US" i="1" dirty="0" smtClean="0"/>
              <a:t>work.)</a:t>
            </a:r>
            <a:endParaRPr lang="en-US" dirty="0"/>
          </a:p>
          <a:p>
            <a:endParaRPr lang="en-US" i="1" dirty="0" smtClean="0"/>
          </a:p>
          <a:p>
            <a:r>
              <a:rPr lang="en-US" i="1" dirty="0" smtClean="0"/>
              <a:t>(</a:t>
            </a:r>
            <a:r>
              <a:rPr lang="en-US" i="1" dirty="0"/>
              <a:t>CLICK TO REVEAL </a:t>
            </a:r>
            <a:r>
              <a:rPr lang="en-US" i="1" dirty="0" smtClean="0"/>
              <a:t>SOLUTION.)  </a:t>
            </a:r>
            <a:r>
              <a:rPr lang="en-US" dirty="0" smtClean="0"/>
              <a:t>How </a:t>
            </a:r>
            <a:r>
              <a:rPr lang="en-US" dirty="0"/>
              <a:t>does your depiction compare to this one?  Are we all on the same page? </a:t>
            </a:r>
            <a:r>
              <a:rPr lang="en-US" i="1" dirty="0"/>
              <a:t>(Address any questions or concerns.)</a:t>
            </a:r>
            <a:endParaRPr lang="en-US" dirty="0"/>
          </a:p>
          <a:p>
            <a:endParaRPr lang="en-US" b="1" i="1"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27</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smtClean="0"/>
              <a:t>(</a:t>
            </a:r>
            <a:r>
              <a:rPr lang="en-US" b="1" i="1" dirty="0"/>
              <a:t>EXAMPLE 4)  </a:t>
            </a:r>
            <a:endParaRPr lang="en-US" dirty="0"/>
          </a:p>
          <a:p>
            <a:r>
              <a:rPr lang="en-US" dirty="0"/>
              <a:t>Work example 4.  </a:t>
            </a:r>
            <a:r>
              <a:rPr lang="en-US" i="1" dirty="0"/>
              <a:t>(Allow a moment for participants to </a:t>
            </a:r>
            <a:r>
              <a:rPr lang="en-US" i="1" dirty="0" smtClean="0"/>
              <a:t>work.)</a:t>
            </a:r>
            <a:endParaRPr lang="en-US" dirty="0"/>
          </a:p>
          <a:p>
            <a:endParaRPr lang="en-US" i="1" dirty="0" smtClean="0"/>
          </a:p>
          <a:p>
            <a:r>
              <a:rPr lang="en-US" i="1" dirty="0" smtClean="0"/>
              <a:t>(</a:t>
            </a:r>
            <a:r>
              <a:rPr lang="en-US" i="1" dirty="0"/>
              <a:t>CLICK TO REVEAL SOLUTION.)</a:t>
            </a:r>
            <a:r>
              <a:rPr lang="en-US" dirty="0"/>
              <a:t>  Does your diagram look like this one?  </a:t>
            </a:r>
          </a:p>
          <a:p>
            <a:endParaRPr lang="en-US" dirty="0" smtClean="0"/>
          </a:p>
          <a:p>
            <a:r>
              <a:rPr lang="en-US" dirty="0" smtClean="0"/>
              <a:t>What </a:t>
            </a:r>
            <a:r>
              <a:rPr lang="en-US" dirty="0"/>
              <a:t>complexities are added here, that were not present in Example 3?  </a:t>
            </a:r>
            <a:r>
              <a:rPr lang="en-US" i="1" dirty="0"/>
              <a:t>(Call on a participant to answer.) </a:t>
            </a:r>
            <a:r>
              <a:rPr lang="en-US" dirty="0"/>
              <a:t> So this example required two computations in order to answer the question.   This is an example of a two-step problem as called for in the standards beginning in Grade 2</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(EXAMPLE 5)  </a:t>
            </a:r>
            <a:r>
              <a:rPr lang="en-US" dirty="0"/>
              <a:t>Read and work Example 5.  </a:t>
            </a:r>
            <a:r>
              <a:rPr lang="en-US" i="1" dirty="0"/>
              <a:t>(Allow a moment for participants to work.)</a:t>
            </a:r>
            <a:endParaRPr lang="en-US" dirty="0"/>
          </a:p>
          <a:p>
            <a:endParaRPr lang="en-US" dirty="0" smtClean="0"/>
          </a:p>
          <a:p>
            <a:r>
              <a:rPr lang="en-US" dirty="0" smtClean="0"/>
              <a:t>Did </a:t>
            </a:r>
            <a:r>
              <a:rPr lang="en-US" dirty="0"/>
              <a:t>this problem lend itself to a part-whole model or a comparison model?  Did anyone present it this way?  Is it wrong to present it this way?  </a:t>
            </a:r>
            <a:endParaRPr lang="en-US" dirty="0" smtClean="0"/>
          </a:p>
          <a:p>
            <a:endParaRPr lang="en-US" dirty="0" smtClean="0"/>
          </a:p>
          <a:p>
            <a:r>
              <a:rPr lang="en-US" dirty="0" smtClean="0"/>
              <a:t>Is </a:t>
            </a:r>
            <a:r>
              <a:rPr lang="en-US" dirty="0"/>
              <a:t>this problem more or less complex that the previous problem?  </a:t>
            </a:r>
            <a:r>
              <a:rPr lang="en-US" i="1" dirty="0"/>
              <a:t>(Allow for group response.)  </a:t>
            </a:r>
            <a:r>
              <a:rPr lang="en-US" dirty="0" smtClean="0"/>
              <a:t>So </a:t>
            </a:r>
            <a:r>
              <a:rPr lang="en-US" dirty="0"/>
              <a:t>we have removed the two-step complexity, but we’ve added computational complexity of working with 3-digit numbers.  What else added complexity to this problem?  </a:t>
            </a:r>
            <a:r>
              <a:rPr lang="en-US" i="1" dirty="0"/>
              <a:t>(Allow participants to comment.  Some may have found it difficult to address being given the whole first, and thereby feeling forced into starting with a part-whole model.)</a:t>
            </a:r>
            <a:endParaRPr lang="en-US" dirty="0"/>
          </a:p>
          <a:p>
            <a:endParaRPr lang="en-US" i="1" dirty="0" smtClean="0"/>
          </a:p>
          <a:p>
            <a:r>
              <a:rPr lang="en-US" i="1" dirty="0" smtClean="0"/>
              <a:t>(</a:t>
            </a:r>
            <a:r>
              <a:rPr lang="en-US" i="1" dirty="0"/>
              <a:t>CLICK TO REVEAL SOLUTION.)</a:t>
            </a:r>
            <a:endParaRPr lang="en-US" dirty="0"/>
          </a:p>
          <a:p>
            <a:r>
              <a:rPr lang="en-US" dirty="0"/>
              <a:t>Before we move to the next example, let’s take a poll.  The question is, “Was the use of the tape diagram model in Example 5 an example of descriptive modeling or analytic modeling?”  Raise your hand if you think it is descriptive?  Analytic?  Have no idea?  </a:t>
            </a:r>
            <a:r>
              <a:rPr lang="en-US" i="1" dirty="0"/>
              <a:t>(Allow for hand-raising and summarize the result.)</a:t>
            </a:r>
            <a:endParaRPr lang="en-US" dirty="0"/>
          </a:p>
          <a:p>
            <a:r>
              <a:rPr lang="en-US" dirty="0"/>
              <a:t>This is subtle, and there is no clear-cut answer, but here is the key</a:t>
            </a:r>
            <a:r>
              <a:rPr lang="en-US" dirty="0" smtClean="0"/>
              <a:t>:  If </a:t>
            </a:r>
            <a:r>
              <a:rPr lang="en-US" dirty="0"/>
              <a:t>the student is using the diagram to reveal to them what operation should be applied, then the model is analytic.  If they are using the diagram to simply provide more clarity of visualization, then it is purely descriptive.  </a:t>
            </a:r>
          </a:p>
          <a:p>
            <a:r>
              <a:rPr lang="en-US" dirty="0"/>
              <a:t>Let’s move now into some multiplication and division problems.  As with addition and subtraction, the ‘compare to’ situations are the ones that benefit most from use of the tape diagram.  So, that is where we will begin.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a:t>
            </a:r>
            <a:r>
              <a:rPr lang="en-US" b="0" dirty="0" smtClean="0"/>
              <a:t>by revisiting what</a:t>
            </a:r>
            <a:r>
              <a:rPr lang="en-US" b="0" baseline="0" dirty="0" smtClean="0"/>
              <a:t> is meant by</a:t>
            </a:r>
            <a:r>
              <a:rPr lang="en-US" b="0" dirty="0" smtClean="0"/>
              <a:t> application.  Here we have an </a:t>
            </a:r>
            <a:r>
              <a:rPr lang="en-US" b="0" baseline="0" dirty="0" smtClean="0"/>
              <a:t>excerpt from the Instructional Shifts.  Take 30 seconds to read and reflect on the excerpt.  </a:t>
            </a:r>
            <a:r>
              <a:rPr lang="en-US" b="0" i="1" baseline="0" dirty="0" smtClean="0"/>
              <a:t>(Allow up to 1 minute for participants to read and reflect.)</a:t>
            </a:r>
          </a:p>
          <a:p>
            <a:endParaRPr lang="en-US" b="0" baseline="0" dirty="0" smtClean="0"/>
          </a:p>
          <a:p>
            <a:r>
              <a:rPr lang="en-US" b="0" baseline="0" dirty="0" smtClean="0"/>
              <a:t>What stands out to you about this excerpt?  Is anyone willing to share?  </a:t>
            </a:r>
            <a:r>
              <a:rPr lang="en-US" b="0" i="1" baseline="0" dirty="0" smtClean="0"/>
              <a:t>(Allow 2-3 participants to contribute.  If no one suggests it, put forth the following observation</a:t>
            </a:r>
            <a:r>
              <a:rPr lang="en-US" i="1" dirty="0">
                <a:sym typeface="Wingdings" pitchFamily="2" charset="2"/>
              </a:rPr>
              <a:t>.</a:t>
            </a:r>
            <a:r>
              <a:rPr lang="en-US" b="0" i="1" baseline="0" dirty="0" smtClean="0">
                <a:sym typeface="Wingdings" pitchFamily="2" charset="2"/>
              </a:rPr>
              <a:t>)</a:t>
            </a:r>
          </a:p>
          <a:p>
            <a:r>
              <a:rPr lang="en-US" b="0" baseline="0" dirty="0" smtClean="0"/>
              <a:t>How about the fact that students are being asked to know what to do with an application problem even when they are given no guidance.  It reads, “choose the appropriate concept… even when not prompted to do so.”.  Isn’t that what true problem solving is?  Is it really problem solving if you are merely doing what someone else has guided you to do, or doing the same procedure as the problem that was just demonstrated only this time with different numbers?  </a:t>
            </a:r>
          </a:p>
          <a:p>
            <a:r>
              <a:rPr lang="en-US" b="0" baseline="0" dirty="0" smtClean="0"/>
              <a:t>Let’s keep this idea in mind as we go through this session – our objective is to prepare students with the understanding and application experiences needed for true problem solving.  When we practice and assess problem solving, we need to be careful that we are not inadvertently giving students too much guidance.  If you are always setting the students up with guidance and predictability, are you really assessing their readiness to choose an appropriate concept when not prompted to do so?</a:t>
            </a:r>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262678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(EXAMPLE 6)  </a:t>
            </a:r>
            <a:r>
              <a:rPr lang="en-US" dirty="0"/>
              <a:t>Read and work Example 6.  </a:t>
            </a:r>
            <a:r>
              <a:rPr lang="en-US" i="1" dirty="0"/>
              <a:t>(Allow 2 minutes for independent work.)</a:t>
            </a:r>
            <a:endParaRPr lang="en-US" dirty="0"/>
          </a:p>
          <a:p>
            <a:endParaRPr lang="en-US" i="1" dirty="0" smtClean="0"/>
          </a:p>
          <a:p>
            <a:r>
              <a:rPr lang="en-US" i="1" dirty="0" smtClean="0"/>
              <a:t>(</a:t>
            </a:r>
            <a:r>
              <a:rPr lang="en-US" i="1" dirty="0"/>
              <a:t>CLICK TO REVEAL SOLUTION.)</a:t>
            </a:r>
            <a:endParaRPr lang="en-US" dirty="0"/>
          </a:p>
          <a:p>
            <a:r>
              <a:rPr lang="en-US" dirty="0"/>
              <a:t>With multiplication and division problems, we introduce use of a consistently shaped bar to represent equal parts in the problem.  We refer to this quantity as a unit, and then reason through the problem with this language:  1 unit is 4 paper clips, so 2 units would be 8 paper clips.  Often times the reasoning applies in a division context.  We might see that, “4 units is 28 paperclips, so 1 unit would be 7 paperclips.”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(EXAMPLE 7)  </a:t>
            </a:r>
            <a:endParaRPr lang="en-US" dirty="0"/>
          </a:p>
          <a:p>
            <a:r>
              <a:rPr lang="en-US" dirty="0"/>
              <a:t>Read problem 7.  </a:t>
            </a:r>
            <a:r>
              <a:rPr lang="en-US" i="1" dirty="0"/>
              <a:t>(Participants do not need to work this problem.)</a:t>
            </a:r>
            <a:r>
              <a:rPr lang="en-US" dirty="0"/>
              <a:t>  </a:t>
            </a:r>
            <a:endParaRPr lang="en-US" dirty="0" smtClean="0"/>
          </a:p>
          <a:p>
            <a:endParaRPr lang="en-US" dirty="0" smtClean="0"/>
          </a:p>
          <a:p>
            <a:r>
              <a:rPr lang="en-US" i="1" dirty="0"/>
              <a:t>(CLICK TO REVEAL SOLUTION.)</a:t>
            </a:r>
            <a:endParaRPr lang="en-US" dirty="0"/>
          </a:p>
          <a:p>
            <a:r>
              <a:rPr lang="en-US" dirty="0" smtClean="0"/>
              <a:t>How </a:t>
            </a:r>
            <a:r>
              <a:rPr lang="en-US" dirty="0"/>
              <a:t>is this problem more complex than the previous?  </a:t>
            </a:r>
            <a:r>
              <a:rPr lang="en-US" i="1" dirty="0"/>
              <a:t>(Expected response – by asking how many paper clips they have altogether, it becomes a two-step problem, requiring you to first calculate how many Harry has, and then combine it with Jose’s to get the total.)</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(EXAMPLE 8)  </a:t>
            </a:r>
            <a:r>
              <a:rPr lang="en-US" dirty="0"/>
              <a:t>Read problem 8.  Work the problem and share your tape diagram and answer with a partner</a:t>
            </a:r>
            <a:r>
              <a:rPr lang="en-US" dirty="0" smtClean="0"/>
              <a:t>.</a:t>
            </a:r>
          </a:p>
          <a:p>
            <a:endParaRPr lang="en-US" dirty="0" smtClean="0"/>
          </a:p>
          <a:p>
            <a:r>
              <a:rPr lang="en-US" i="1" dirty="0"/>
              <a:t>(CLICK TO REVEAL SOLUTION.) </a:t>
            </a:r>
            <a:endParaRPr lang="en-US" dirty="0"/>
          </a:p>
          <a:p>
            <a:r>
              <a:rPr lang="en-US" dirty="0"/>
              <a:t>What mistake are students most likely to make when solving this problem?  (</a:t>
            </a:r>
            <a:r>
              <a:rPr lang="en-US" i="1" dirty="0"/>
              <a:t>Allow someone to share – we are looking for them to say that students might take the information ‘4 times as heavy’ and interpret that as Sean is 4 times as heavy as William, leading to an answer of 160 kg.)  </a:t>
            </a:r>
            <a:endParaRPr lang="en-US" i="1" dirty="0" smtClean="0"/>
          </a:p>
          <a:p>
            <a:endParaRPr lang="en-US" dirty="0"/>
          </a:p>
          <a:p>
            <a:r>
              <a:rPr lang="en-US" dirty="0"/>
              <a:t>This reason right here is a case in point of why teachers want students to internalize a specific habit from the RDW process.  Whenever a second quantity is introduced in any of the comparison styles, ask the students, ‘who has more’ or, in this case, “Who weighs more, William or Sean?”  That simple reflection should be a standard part of reading a word problem with a comparison.  </a:t>
            </a:r>
            <a:endParaRPr lang="en-US" dirty="0" smtClean="0"/>
          </a:p>
          <a:p>
            <a:endParaRPr lang="en-US" dirty="0"/>
          </a:p>
          <a:p>
            <a:r>
              <a:rPr lang="en-US" dirty="0"/>
              <a:t>Once internalized, students will be much less likely to make these mistakes of </a:t>
            </a:r>
            <a:r>
              <a:rPr lang="en-US" dirty="0" smtClean="0"/>
              <a:t>misrepresenting </a:t>
            </a:r>
            <a:r>
              <a:rPr lang="en-US" dirty="0"/>
              <a:t>the relationship stated.  They will instead have a habit of reflecting on who has more, and when asked directly they are much more likely to make a thoughtful reply, double checking the wording if they are unsure.</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32</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sz="1100" b="1" i="1" dirty="0"/>
              <a:t>(EXAMPLE 9)  </a:t>
            </a:r>
            <a:r>
              <a:rPr lang="en-US" sz="1100" dirty="0"/>
              <a:t>Let’s work Example 9 together.  </a:t>
            </a:r>
            <a:r>
              <a:rPr lang="en-US" sz="1100" dirty="0" smtClean="0"/>
              <a:t>Read </a:t>
            </a:r>
            <a:r>
              <a:rPr lang="en-US" sz="1100" dirty="0"/>
              <a:t>the first sentence with me.  “Jamal has 8 more marbles that Thomas.”  </a:t>
            </a:r>
            <a:r>
              <a:rPr lang="en-US" sz="1100" dirty="0" smtClean="0"/>
              <a:t>Do </a:t>
            </a:r>
            <a:r>
              <a:rPr lang="en-US" sz="1100" dirty="0"/>
              <a:t>I know how many marbles Jamal has?  </a:t>
            </a:r>
            <a:r>
              <a:rPr lang="en-US" sz="1100" dirty="0" smtClean="0"/>
              <a:t>Do </a:t>
            </a:r>
            <a:r>
              <a:rPr lang="en-US" sz="1100" dirty="0"/>
              <a:t>I know how many marbles Thomas has?  </a:t>
            </a:r>
            <a:r>
              <a:rPr lang="en-US" sz="1100" dirty="0" smtClean="0"/>
              <a:t>What </a:t>
            </a:r>
            <a:r>
              <a:rPr lang="en-US" sz="1100" dirty="0"/>
              <a:t>do I know?  </a:t>
            </a:r>
            <a:r>
              <a:rPr lang="en-US" sz="1100" dirty="0" smtClean="0"/>
              <a:t>So </a:t>
            </a:r>
            <a:r>
              <a:rPr lang="en-US" sz="1100" dirty="0"/>
              <a:t>who has more marbles Jamal or Thomas? </a:t>
            </a:r>
            <a:r>
              <a:rPr lang="en-US" sz="1100" dirty="0" smtClean="0"/>
              <a:t> </a:t>
            </a:r>
            <a:r>
              <a:rPr lang="en-US" sz="1100" dirty="0"/>
              <a:t>Can I draw something to show this?  </a:t>
            </a:r>
            <a:r>
              <a:rPr lang="en-US" sz="1100" dirty="0" smtClean="0"/>
              <a:t>Who </a:t>
            </a:r>
            <a:r>
              <a:rPr lang="en-US" sz="1100" dirty="0"/>
              <a:t>can describe for me what I can draw?  </a:t>
            </a:r>
            <a:r>
              <a:rPr lang="en-US" sz="1100" i="1" dirty="0"/>
              <a:t>(Call on a participant to answer.)</a:t>
            </a:r>
            <a:r>
              <a:rPr lang="en-US" sz="1100" dirty="0"/>
              <a:t>  OK, so I can draw a bar for each boy.  </a:t>
            </a:r>
            <a:r>
              <a:rPr lang="en-US" sz="1100" dirty="0" smtClean="0"/>
              <a:t>And </a:t>
            </a:r>
            <a:r>
              <a:rPr lang="en-US" sz="1100" dirty="0"/>
              <a:t>whose bar will be longer?  </a:t>
            </a:r>
            <a:r>
              <a:rPr lang="en-US" sz="1100" dirty="0" smtClean="0"/>
              <a:t>I’m </a:t>
            </a:r>
            <a:r>
              <a:rPr lang="en-US" sz="1100" dirty="0"/>
              <a:t>going to draw Jamal’s bar first.  </a:t>
            </a:r>
            <a:r>
              <a:rPr lang="en-US" sz="1100" i="1" dirty="0"/>
              <a:t>(Demonstrate on a flip chart.)  </a:t>
            </a:r>
            <a:r>
              <a:rPr lang="en-US" sz="1100" dirty="0" smtClean="0"/>
              <a:t>Now</a:t>
            </a:r>
            <a:r>
              <a:rPr lang="en-US" sz="1100" dirty="0"/>
              <a:t>, I’m going to draw Thomas’ bar.  Can you tell me when to stop?  </a:t>
            </a:r>
            <a:r>
              <a:rPr lang="en-US" sz="1100" i="1" dirty="0"/>
              <a:t>(Stop when participants say to stop.) </a:t>
            </a:r>
            <a:r>
              <a:rPr lang="en-US" sz="1100" i="1" dirty="0" smtClean="0"/>
              <a:t> </a:t>
            </a:r>
            <a:r>
              <a:rPr lang="en-US" sz="1100" dirty="0" smtClean="0"/>
              <a:t>Is </a:t>
            </a:r>
            <a:r>
              <a:rPr lang="en-US" sz="1100" dirty="0"/>
              <a:t>this right?  Does this show that Jamal has more than Thomas</a:t>
            </a:r>
            <a:r>
              <a:rPr lang="en-US" sz="1100" dirty="0" smtClean="0"/>
              <a:t>?  Can </a:t>
            </a:r>
            <a:r>
              <a:rPr lang="en-US" sz="1100" dirty="0"/>
              <a:t>I label anything yet?  </a:t>
            </a:r>
            <a:r>
              <a:rPr lang="en-US" sz="1100" dirty="0" smtClean="0"/>
              <a:t>So </a:t>
            </a:r>
            <a:r>
              <a:rPr lang="en-US" sz="1100" dirty="0"/>
              <a:t>I can label that this piece of Jamal’s bar represents 8 marble</a:t>
            </a:r>
            <a:r>
              <a:rPr lang="en-US" sz="1100" dirty="0" smtClean="0"/>
              <a:t>.  Is </a:t>
            </a:r>
            <a:r>
              <a:rPr lang="en-US" sz="1100" dirty="0"/>
              <a:t>there anything else I can label?  Do you notice anything else? </a:t>
            </a:r>
          </a:p>
          <a:p>
            <a:r>
              <a:rPr lang="en-US" sz="1100" dirty="0"/>
              <a:t>Do my last two questions seem inappropriate – why would I ask them when there is nothing else that I really need the students to label or notice yet?  </a:t>
            </a:r>
            <a:r>
              <a:rPr lang="en-US" sz="1100" i="1" dirty="0"/>
              <a:t>(Call for a participant to share, add or summarize with the following - )</a:t>
            </a:r>
            <a:r>
              <a:rPr lang="en-US" sz="1100" dirty="0"/>
              <a:t>  I don’t want the students developing a dependency on the teacher to suggest what to do next, instead I want them internalizing the habit of pausing after each reading or drawing to ask if there is anything more to see or note.  </a:t>
            </a:r>
          </a:p>
          <a:p>
            <a:r>
              <a:rPr lang="en-US" sz="1100" dirty="0"/>
              <a:t>Let’s read the next sentence together.  “They have 20 marbles altogether</a:t>
            </a:r>
            <a:r>
              <a:rPr lang="en-US" sz="1100" dirty="0" smtClean="0"/>
              <a:t>.”  How </a:t>
            </a:r>
            <a:r>
              <a:rPr lang="en-US" sz="1100" dirty="0"/>
              <a:t>can I include this new information in my diagram?  Where does it go</a:t>
            </a:r>
            <a:r>
              <a:rPr lang="en-US" sz="1100" dirty="0" smtClean="0"/>
              <a:t>?  What </a:t>
            </a:r>
            <a:r>
              <a:rPr lang="en-US" sz="1100" dirty="0"/>
              <a:t>else do I see in my diagram?  Is there anything else I can label?   </a:t>
            </a:r>
            <a:r>
              <a:rPr lang="en-US" sz="1100" dirty="0" smtClean="0"/>
              <a:t>Raise </a:t>
            </a:r>
            <a:r>
              <a:rPr lang="en-US" sz="1100" dirty="0"/>
              <a:t>your hand if you see something else in your diagram.  </a:t>
            </a:r>
            <a:r>
              <a:rPr lang="en-US" sz="1100" i="1" dirty="0"/>
              <a:t>(Allow participants to contribute and document their </a:t>
            </a:r>
            <a:r>
              <a:rPr lang="en-US" sz="1100" i="1" dirty="0" smtClean="0"/>
              <a:t>findings.  If </a:t>
            </a:r>
            <a:r>
              <a:rPr lang="en-US" sz="1100" i="1" dirty="0"/>
              <a:t>there are none, move on to reading the next sentence</a:t>
            </a:r>
            <a:r>
              <a:rPr lang="en-US" sz="1100" i="1" dirty="0" smtClean="0"/>
              <a:t>.)</a:t>
            </a:r>
            <a:r>
              <a:rPr lang="en-US" sz="1100" dirty="0" smtClean="0"/>
              <a:t>  Let’s </a:t>
            </a:r>
            <a:r>
              <a:rPr lang="en-US" sz="1100" dirty="0"/>
              <a:t>go ahead and read the final sentence in the problem.  “How many marbles does Thomas have</a:t>
            </a:r>
            <a:r>
              <a:rPr lang="en-US" sz="1100" dirty="0" smtClean="0"/>
              <a:t>?”  What </a:t>
            </a:r>
            <a:r>
              <a:rPr lang="en-US" sz="1100" dirty="0"/>
              <a:t>are we being asked to find?  Can you see Thomas’s marbles in the diagram</a:t>
            </a:r>
            <a:r>
              <a:rPr lang="en-US" sz="1100" dirty="0" smtClean="0"/>
              <a:t>?  So </a:t>
            </a:r>
            <a:r>
              <a:rPr lang="en-US" sz="1100" dirty="0"/>
              <a:t>where can we place the ? in this problem.  </a:t>
            </a:r>
          </a:p>
          <a:p>
            <a:r>
              <a:rPr lang="en-US" sz="1100" i="1" dirty="0"/>
              <a:t>(If participants have not already noticed the solution method, scaffold with the following questions</a:t>
            </a:r>
            <a:r>
              <a:rPr lang="en-US" sz="1100" i="1" dirty="0" smtClean="0"/>
              <a:t>.)  </a:t>
            </a:r>
            <a:r>
              <a:rPr lang="en-US" sz="1100" dirty="0" smtClean="0"/>
              <a:t>Is </a:t>
            </a:r>
            <a:r>
              <a:rPr lang="en-US" sz="1100" dirty="0"/>
              <a:t>this piece (the part that is separated from the 8) of Jamal’s bar longer or shorter than Thomas’ bar?  Or is it the same?  </a:t>
            </a:r>
            <a:r>
              <a:rPr lang="en-US" sz="1100" dirty="0" smtClean="0"/>
              <a:t>Do </a:t>
            </a:r>
            <a:r>
              <a:rPr lang="en-US" sz="1100" dirty="0"/>
              <a:t>we know how many marbles is represented by this piece of the bar?  What do we know?  </a:t>
            </a:r>
            <a:r>
              <a:rPr lang="en-US" sz="1100" dirty="0" smtClean="0"/>
              <a:t>Could </a:t>
            </a:r>
            <a:r>
              <a:rPr lang="en-US" sz="1100" dirty="0"/>
              <a:t>it be a number as big as 20?  Could it be as big as 10?  </a:t>
            </a:r>
            <a:r>
              <a:rPr lang="en-US" sz="1100" i="1" dirty="0"/>
              <a:t>(Participants can reason than it could not be 10 because that would lead to a total more than 20 for the entire diagram.)  </a:t>
            </a:r>
            <a:r>
              <a:rPr lang="en-US" sz="1100" dirty="0" smtClean="0"/>
              <a:t>If </a:t>
            </a:r>
            <a:r>
              <a:rPr lang="en-US" sz="1100" dirty="0"/>
              <a:t>this is 8 and there are 20 marbles altogether, how many marbles are in these two bars combined?  </a:t>
            </a:r>
            <a:r>
              <a:rPr lang="en-US" sz="1100" dirty="0" smtClean="0"/>
              <a:t>So </a:t>
            </a:r>
            <a:r>
              <a:rPr lang="en-US" sz="1100" dirty="0"/>
              <a:t>if two of these bars represent 12 marbles, then one of these bars would represent how many marbles?</a:t>
            </a:r>
          </a:p>
          <a:p>
            <a:r>
              <a:rPr lang="en-US" sz="1100" dirty="0"/>
              <a:t>(CLICK TO REVEAL </a:t>
            </a:r>
            <a:r>
              <a:rPr lang="en-US" sz="1100" dirty="0" smtClean="0"/>
              <a:t>SOLUTION.)  This </a:t>
            </a:r>
            <a:r>
              <a:rPr lang="en-US" sz="1100" dirty="0"/>
              <a:t>problem illustrates a more subtle use of the consistently sized rectangular strip representing a unit within the problem.   </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33</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sz="950" b="1" i="1" dirty="0"/>
              <a:t>(EXAMPLE 10)  </a:t>
            </a:r>
            <a:r>
              <a:rPr lang="en-US" sz="950" dirty="0"/>
              <a:t>Let’s work example 10 together.</a:t>
            </a:r>
          </a:p>
          <a:p>
            <a:r>
              <a:rPr lang="en-US" sz="950" dirty="0"/>
              <a:t>Let’s read the first sentence together.  “The total weight of a football and 10 tennis balls is 1 kg</a:t>
            </a:r>
            <a:r>
              <a:rPr lang="en-US" sz="950" dirty="0" smtClean="0"/>
              <a:t>.”  Can </a:t>
            </a:r>
            <a:r>
              <a:rPr lang="en-US" sz="950" dirty="0"/>
              <a:t>we draw something?  What can we draw?  </a:t>
            </a:r>
            <a:r>
              <a:rPr lang="en-US" sz="950" dirty="0" smtClean="0"/>
              <a:t>Can </a:t>
            </a:r>
            <a:r>
              <a:rPr lang="en-US" sz="950" dirty="0"/>
              <a:t>we draw a bar to represent the football?  Does my bar represent how many footballs?  What does the length of the bar represent?  (Weight of the </a:t>
            </a:r>
            <a:r>
              <a:rPr lang="en-US" sz="950" dirty="0" smtClean="0"/>
              <a:t>football.)  </a:t>
            </a:r>
            <a:r>
              <a:rPr lang="en-US" sz="950" dirty="0"/>
              <a:t>So making it longer would imply it weighed more and making it shorter would imply it weighed less?</a:t>
            </a:r>
          </a:p>
          <a:p>
            <a:r>
              <a:rPr lang="en-US" sz="950" dirty="0"/>
              <a:t>So now I need to represent the tennis balls.  What should I draw to represent the tennis balls?  </a:t>
            </a:r>
            <a:r>
              <a:rPr lang="en-US" sz="950" i="1" dirty="0"/>
              <a:t>(Allow participants time to think and make suggestions.  Guide participants with questions like these - ) </a:t>
            </a:r>
            <a:r>
              <a:rPr lang="en-US" sz="950" i="1" dirty="0" smtClean="0"/>
              <a:t> </a:t>
            </a:r>
            <a:r>
              <a:rPr lang="en-US" sz="950" dirty="0" smtClean="0"/>
              <a:t>Should </a:t>
            </a:r>
            <a:r>
              <a:rPr lang="en-US" sz="950" dirty="0"/>
              <a:t>I have 10 bars or 1 bar for the tennis balls?  (note that either approach is reasonable)</a:t>
            </a:r>
          </a:p>
          <a:p>
            <a:r>
              <a:rPr lang="en-US" sz="950" dirty="0"/>
              <a:t>Will the bar(s) represent how many tennis balls I have, or how much they weigh?  (how much they weigh)</a:t>
            </a:r>
          </a:p>
          <a:p>
            <a:r>
              <a:rPr lang="en-US" sz="950" dirty="0"/>
              <a:t>Should the bar(s) be longer or shorter than the bar I drew for the football?  We don’t know, right, perhaps we need to make an assumption.  What would you like to assume?  We can adjust our drawing when we have more information.   </a:t>
            </a:r>
          </a:p>
          <a:p>
            <a:r>
              <a:rPr lang="en-US" sz="950" dirty="0"/>
              <a:t>Would it be </a:t>
            </a:r>
            <a:r>
              <a:rPr lang="en-US" sz="950" dirty="0" smtClean="0"/>
              <a:t>okay </a:t>
            </a:r>
            <a:r>
              <a:rPr lang="en-US" sz="950" dirty="0"/>
              <a:t>if we drew the bar lengths as the same size as each other?  (No, this is too likely to lead us to a false assumption.)</a:t>
            </a:r>
          </a:p>
          <a:p>
            <a:r>
              <a:rPr lang="en-US" sz="950" dirty="0"/>
              <a:t>OK, so we’ve drawn something and we made an assumption in the drawing, realizing that we may need to adjust the drawing when we have more information</a:t>
            </a:r>
            <a:r>
              <a:rPr lang="en-US" sz="950" dirty="0" smtClean="0"/>
              <a:t>.  Is </a:t>
            </a:r>
            <a:r>
              <a:rPr lang="en-US" sz="950" dirty="0"/>
              <a:t>there anything I can see from my drawing?  </a:t>
            </a:r>
          </a:p>
          <a:p>
            <a:r>
              <a:rPr lang="en-US" sz="950" dirty="0"/>
              <a:t>Let’s read the next sentence.  “If the weight of each tennis ball is 60 g, find the weight of the football.”</a:t>
            </a:r>
          </a:p>
          <a:p>
            <a:r>
              <a:rPr lang="en-US" sz="950" dirty="0"/>
              <a:t>What can I draw or label now?  (Label the total weight as 1 kg and the weight of each tennis ball as 60 g and/or label the 10 balls as totaling 600 </a:t>
            </a:r>
            <a:r>
              <a:rPr lang="en-US" sz="950" dirty="0" smtClean="0"/>
              <a:t>g.)</a:t>
            </a:r>
            <a:endParaRPr lang="en-US" sz="950" dirty="0"/>
          </a:p>
          <a:p>
            <a:r>
              <a:rPr lang="en-US" sz="950" dirty="0"/>
              <a:t>Is there anything that you notice?  What can you see? (Notice the presence of both kg and g in the units of the problem.)  Shall we do a conversion?  (Convert 1 kg into 1000 g).</a:t>
            </a:r>
          </a:p>
          <a:p>
            <a:r>
              <a:rPr lang="en-US" sz="950" dirty="0"/>
              <a:t>Is there anything else see in the drawing?  Is there something else we can label?  (See that the weight of the football is 400 g and label </a:t>
            </a:r>
            <a:r>
              <a:rPr lang="en-US" sz="950" dirty="0" smtClean="0"/>
              <a:t>it.)  Do </a:t>
            </a:r>
            <a:r>
              <a:rPr lang="en-US" sz="950" dirty="0"/>
              <a:t>I need to adjust the size of my bars to match what I know now?  (If so, make the adjustment.)</a:t>
            </a:r>
          </a:p>
          <a:p>
            <a:r>
              <a:rPr lang="en-US" sz="950" dirty="0"/>
              <a:t>From here we, of course, answer in a complete sentence using the context of the problem.  </a:t>
            </a:r>
          </a:p>
          <a:p>
            <a:r>
              <a:rPr lang="en-US" sz="950" i="1" dirty="0"/>
              <a:t>(CLICK TO REVEAL </a:t>
            </a:r>
            <a:r>
              <a:rPr lang="en-US" sz="950" i="1" dirty="0" smtClean="0"/>
              <a:t>SOLUTION.)  </a:t>
            </a:r>
            <a:r>
              <a:rPr lang="en-US" sz="950" dirty="0" smtClean="0"/>
              <a:t>In </a:t>
            </a:r>
            <a:r>
              <a:rPr lang="en-US" sz="950" dirty="0"/>
              <a:t>the solution of this last example shown on the slide, notice that there are 10 bar segment representing the tennis balls and that they are not the same width as the bar segment representing the football.  Is it feasible that a problem will need two types of bar units?  What if this problem had read 2 footballs and 10 tennis balls?  Can you imagine how the diagram would change?</a:t>
            </a:r>
          </a:p>
          <a:p>
            <a:r>
              <a:rPr lang="en-US" sz="950" dirty="0"/>
              <a:t>What complexities were present in this last example?  </a:t>
            </a:r>
            <a:r>
              <a:rPr lang="en-US" sz="950" i="1" dirty="0"/>
              <a:t>(Allow participants to contribute</a:t>
            </a:r>
            <a:r>
              <a:rPr lang="en-US" sz="950" i="1" dirty="0" smtClean="0"/>
              <a:t>.)  </a:t>
            </a:r>
            <a:r>
              <a:rPr lang="en-US" sz="950" dirty="0" smtClean="0"/>
              <a:t>Changing </a:t>
            </a:r>
            <a:r>
              <a:rPr lang="en-US" sz="950" dirty="0"/>
              <a:t>units</a:t>
            </a:r>
            <a:r>
              <a:rPr lang="en-US" sz="950" dirty="0" smtClean="0"/>
              <a:t>.  Also, the </a:t>
            </a:r>
            <a:r>
              <a:rPr lang="en-US" sz="950" dirty="0"/>
              <a:t>bar length did not represent how many footballs, rather we drew 10 bars for 10 tennis balls because the bar length was representing the weight of the balls.</a:t>
            </a:r>
          </a:p>
          <a:p>
            <a:r>
              <a:rPr lang="en-US" sz="950" dirty="0"/>
              <a:t>Of course, not every problem should be led by the teacher, once students have </a:t>
            </a:r>
            <a:r>
              <a:rPr lang="en-US" sz="950" dirty="0" smtClean="0"/>
              <a:t>been </a:t>
            </a:r>
            <a:r>
              <a:rPr lang="en-US" sz="950" dirty="0"/>
              <a:t>led through 1 – 4 or more examples of a given type of problem, they should begin to work problems with increasing levels of independence.   To challenge high-performing students, or even typical students, it can be appropriate to add a new level of complexity to their seatwork without leading them through an example.  Just be prepared to step in and ask them the scaffolding questions if they are not able to reason through it on their own.   </a:t>
            </a:r>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Tree>
    <p:extLst>
      <p:ext uri="{BB962C8B-B14F-4D97-AF65-F5344CB8AC3E}">
        <p14:creationId xmlns:p14="http://schemas.microsoft.com/office/powerpoint/2010/main" val="3179801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b="1" i="1" dirty="0"/>
              <a:t>(EXAMPLE 11)  </a:t>
            </a:r>
            <a:r>
              <a:rPr lang="en-US" dirty="0"/>
              <a:t>In the spirit of that thought, try Example 10 on your own.   </a:t>
            </a:r>
            <a:r>
              <a:rPr lang="en-US" i="1" dirty="0"/>
              <a:t>(Allow participants 1-3 minutes to work the problem.)</a:t>
            </a:r>
          </a:p>
          <a:p>
            <a:endParaRPr lang="en-US" dirty="0" smtClean="0"/>
          </a:p>
          <a:p>
            <a:r>
              <a:rPr lang="en-US" dirty="0" smtClean="0"/>
              <a:t>Compare </a:t>
            </a:r>
            <a:r>
              <a:rPr lang="en-US" dirty="0"/>
              <a:t>your model with a partner at your table.  </a:t>
            </a:r>
            <a:r>
              <a:rPr lang="en-US" i="1" dirty="0"/>
              <a:t>(Allow participants 1 minute to compare their work.)  </a:t>
            </a:r>
          </a:p>
          <a:p>
            <a:endParaRPr lang="en-US" dirty="0" smtClean="0"/>
          </a:p>
          <a:p>
            <a:r>
              <a:rPr lang="en-US" dirty="0" smtClean="0"/>
              <a:t>Who </a:t>
            </a:r>
            <a:r>
              <a:rPr lang="en-US" dirty="0"/>
              <a:t>has answer?  </a:t>
            </a:r>
            <a:r>
              <a:rPr lang="en-US" i="1" dirty="0"/>
              <a:t>(Allow for 1 or more people to answer.)  </a:t>
            </a:r>
            <a:r>
              <a:rPr lang="en-US" dirty="0"/>
              <a:t>Is he/she right?  Did anyone get something different?  </a:t>
            </a:r>
            <a:r>
              <a:rPr lang="en-US" i="1" dirty="0"/>
              <a:t>(If there is any difference of opinion, allow 2 participants with different answers to draw their solutions on flip charts.  Allow each participant a chance to explain their reasoning.)  </a:t>
            </a:r>
          </a:p>
          <a:p>
            <a:endParaRPr lang="en-US" dirty="0" smtClean="0"/>
          </a:p>
          <a:p>
            <a:r>
              <a:rPr lang="en-US" i="1" dirty="0" smtClean="0"/>
              <a:t>(</a:t>
            </a:r>
            <a:r>
              <a:rPr lang="en-US" i="1" dirty="0"/>
              <a:t>CLICK TO REVEAL </a:t>
            </a:r>
            <a:r>
              <a:rPr lang="en-US" i="1" dirty="0" smtClean="0"/>
              <a:t>SOLUTION.)</a:t>
            </a:r>
            <a:endParaRPr lang="en-US" i="1" dirty="0"/>
          </a:p>
          <a:p>
            <a:r>
              <a:rPr lang="en-US" dirty="0"/>
              <a:t>Notice that again in this situation, length of the bar did not represent the quantity of pears or pineapples, but rather their cost.   We used multiple bars of the same length to show when we had 2 pears and to show we had 1 or 3 pineapples.  </a:t>
            </a:r>
            <a:endParaRPr lang="en-US" dirty="0" smtClean="0"/>
          </a:p>
          <a:p>
            <a:endParaRPr lang="en-US" dirty="0"/>
          </a:p>
          <a:p>
            <a:r>
              <a:rPr lang="en-US" dirty="0"/>
              <a:t>The use of the length to represent something other that quantity of items is another form of complexity.  Would you agree that this added complexity is a fairly significant one relative to the others?</a:t>
            </a:r>
          </a:p>
          <a:p>
            <a:endParaRPr lang="en-US" dirty="0" smtClean="0"/>
          </a:p>
          <a:p>
            <a:r>
              <a:rPr lang="en-US" dirty="0"/>
              <a:t>Let’s move now into word problems involving using the tape diagram as a visual fraction model.</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Tree>
    <p:extLst>
      <p:ext uri="{BB962C8B-B14F-4D97-AF65-F5344CB8AC3E}">
        <p14:creationId xmlns:p14="http://schemas.microsoft.com/office/powerpoint/2010/main" val="3179801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b="1" i="1" dirty="0" smtClean="0"/>
              <a:t>(</a:t>
            </a:r>
            <a:r>
              <a:rPr lang="en-US" b="1" i="1" dirty="0"/>
              <a:t>EXAMPLE 12)  </a:t>
            </a:r>
            <a:r>
              <a:rPr lang="en-US" i="1" dirty="0"/>
              <a:t>(Use judgment to either allow participants to try on their own, or follow the optional scaffold provided below.)</a:t>
            </a:r>
            <a:endParaRPr lang="en-US" dirty="0"/>
          </a:p>
          <a:p>
            <a:r>
              <a:rPr lang="en-US" dirty="0"/>
              <a:t>I think based on the previous work we’ve done from sessions 2 and 3 that you can try this first problem independently.  </a:t>
            </a:r>
            <a:r>
              <a:rPr lang="en-US" i="1" dirty="0"/>
              <a:t>(Allow participants 1-3 minutes to work the problem.)</a:t>
            </a:r>
            <a:endParaRPr lang="en-US" dirty="0"/>
          </a:p>
          <a:p>
            <a:r>
              <a:rPr lang="en-US" dirty="0"/>
              <a:t>Compare your model with a partner at your table.  </a:t>
            </a:r>
            <a:r>
              <a:rPr lang="en-US" i="1" dirty="0"/>
              <a:t>(Allow participants 1 minute to compare their work.)  </a:t>
            </a:r>
            <a:endParaRPr lang="en-US" dirty="0"/>
          </a:p>
          <a:p>
            <a:r>
              <a:rPr lang="en-US" dirty="0"/>
              <a:t>Who has answer?  </a:t>
            </a:r>
            <a:r>
              <a:rPr lang="en-US" i="1" dirty="0"/>
              <a:t>(Allow for 1 or more people to answer.)</a:t>
            </a:r>
            <a:r>
              <a:rPr lang="en-US" dirty="0"/>
              <a:t>  Is he/she right?  Did anyone get something different?  </a:t>
            </a:r>
            <a:r>
              <a:rPr lang="en-US" i="1" dirty="0"/>
              <a:t>(If there is any difference of opinion, allow 2 participants with different answers to draw their solutions on flip charts.  Allow each participant a chance to explain their reasoning.)  </a:t>
            </a:r>
            <a:endParaRPr lang="en-US" dirty="0"/>
          </a:p>
          <a:p>
            <a:r>
              <a:rPr lang="en-US" i="1" dirty="0"/>
              <a:t>(CLICK TO REVEAL SOLUTION</a:t>
            </a:r>
            <a:r>
              <a:rPr lang="en-US" i="1" dirty="0" smtClean="0"/>
              <a:t>.)  </a:t>
            </a:r>
            <a:r>
              <a:rPr lang="en-US" dirty="0" smtClean="0"/>
              <a:t>Optional </a:t>
            </a:r>
            <a:r>
              <a:rPr lang="en-US" dirty="0"/>
              <a:t>scaffold:  </a:t>
            </a:r>
          </a:p>
          <a:p>
            <a:r>
              <a:rPr lang="en-US" dirty="0"/>
              <a:t>Let’s read the first sentence together, “David spent 2/5 of his money on a storybook</a:t>
            </a:r>
            <a:r>
              <a:rPr lang="en-US" dirty="0" smtClean="0"/>
              <a:t>.”  Who </a:t>
            </a:r>
            <a:r>
              <a:rPr lang="en-US" dirty="0"/>
              <a:t>is the story about?  (David.)  What do we know so far?  (That he spent 2/5 of his money on a book</a:t>
            </a:r>
            <a:r>
              <a:rPr lang="en-US" dirty="0" smtClean="0"/>
              <a:t>.)  Can </a:t>
            </a:r>
            <a:r>
              <a:rPr lang="en-US" dirty="0"/>
              <a:t>we draw something?  </a:t>
            </a:r>
          </a:p>
          <a:p>
            <a:r>
              <a:rPr lang="en-US" dirty="0"/>
              <a:t>What will our bar represent?  (David’s money)  </a:t>
            </a:r>
            <a:r>
              <a:rPr lang="en-US" i="1" dirty="0"/>
              <a:t>(Draw one bar that is long enough to be partitioned into five equal parts</a:t>
            </a:r>
            <a:r>
              <a:rPr lang="en-US" i="1" dirty="0" smtClean="0"/>
              <a:t>.)  </a:t>
            </a:r>
            <a:r>
              <a:rPr lang="en-US" dirty="0" smtClean="0"/>
              <a:t>What </a:t>
            </a:r>
            <a:r>
              <a:rPr lang="en-US" dirty="0"/>
              <a:t>does two fifths of David’s money look like?  Can you imagine it here?  Go ahead and show me on the diagram.  </a:t>
            </a:r>
            <a:r>
              <a:rPr lang="en-US" i="1" dirty="0"/>
              <a:t>(Partition it into five equal parts.)</a:t>
            </a:r>
            <a:r>
              <a:rPr lang="en-US" dirty="0"/>
              <a:t>  </a:t>
            </a:r>
          </a:p>
          <a:p>
            <a:r>
              <a:rPr lang="en-US" dirty="0"/>
              <a:t>What can we label on our diagram?</a:t>
            </a:r>
          </a:p>
          <a:p>
            <a:r>
              <a:rPr lang="en-US" dirty="0"/>
              <a:t>Use’s whale’s tale’s to show 2/5 and label it book.  Write David’s money to the left of the bar.</a:t>
            </a:r>
          </a:p>
          <a:p>
            <a:r>
              <a:rPr lang="en-US" dirty="0"/>
              <a:t>Is there anything else we can draw, or label?  What do we see?</a:t>
            </a:r>
          </a:p>
          <a:p>
            <a:r>
              <a:rPr lang="en-US" dirty="0"/>
              <a:t>Let’s read the next sentence.  “The storybook cost $20</a:t>
            </a:r>
            <a:r>
              <a:rPr lang="en-US" dirty="0" smtClean="0"/>
              <a:t>.”  Can </a:t>
            </a:r>
            <a:r>
              <a:rPr lang="en-US" dirty="0"/>
              <a:t>we revise or add a label to our diagram to include this new information?  </a:t>
            </a:r>
          </a:p>
          <a:p>
            <a:r>
              <a:rPr lang="en-US" dirty="0"/>
              <a:t>What else do we see? (That each fifth represents $10.)  Can we label something else?</a:t>
            </a:r>
          </a:p>
          <a:p>
            <a:r>
              <a:rPr lang="en-US" dirty="0"/>
              <a:t>What else does our diagram tell us?  (That the whole is representing $50.)  Where can we add that information?</a:t>
            </a:r>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Tree>
    <p:extLst>
      <p:ext uri="{BB962C8B-B14F-4D97-AF65-F5344CB8AC3E}">
        <p14:creationId xmlns:p14="http://schemas.microsoft.com/office/powerpoint/2010/main" val="2020148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3366"/>
            <a:ext cx="6583680" cy="5250015"/>
          </a:xfrm>
        </p:spPr>
        <p:txBody>
          <a:bodyPr/>
          <a:lstStyle/>
          <a:p>
            <a:r>
              <a:rPr lang="en-US" sz="1000" b="1" i="1" dirty="0"/>
              <a:t>(EXAMPLE 13)  </a:t>
            </a:r>
            <a:r>
              <a:rPr lang="en-US" sz="1000" dirty="0"/>
              <a:t> </a:t>
            </a:r>
            <a:r>
              <a:rPr lang="en-US" sz="1000" dirty="0" smtClean="0"/>
              <a:t>Let’s </a:t>
            </a:r>
            <a:r>
              <a:rPr lang="en-US" sz="1000" dirty="0"/>
              <a:t>read the first sentence.  “Alex bought some chairs</a:t>
            </a:r>
            <a:r>
              <a:rPr lang="en-US" sz="1000" dirty="0" smtClean="0"/>
              <a:t>.”  Do </a:t>
            </a:r>
            <a:r>
              <a:rPr lang="en-US" sz="1000" dirty="0"/>
              <a:t>we know how many chairs he had?  Can we draw something?   We can start with one bar and see if we need to adjust the drawing later.  And </a:t>
            </a:r>
            <a:r>
              <a:rPr lang="en-US" sz="1000" dirty="0" smtClean="0"/>
              <a:t>we </a:t>
            </a:r>
            <a:r>
              <a:rPr lang="en-US" sz="1000" dirty="0"/>
              <a:t>can label it Alex’s </a:t>
            </a:r>
            <a:r>
              <a:rPr lang="en-US" sz="1000" dirty="0" smtClean="0"/>
              <a:t>Chairs.  Let’s </a:t>
            </a:r>
            <a:r>
              <a:rPr lang="en-US" sz="1000" dirty="0"/>
              <a:t>read the next sentence.  “One third of them were red and one fourth of them were blue</a:t>
            </a:r>
            <a:r>
              <a:rPr lang="en-US" sz="1000" dirty="0" smtClean="0"/>
              <a:t>.”  So </a:t>
            </a:r>
            <a:r>
              <a:rPr lang="en-US" sz="1000" dirty="0"/>
              <a:t>now we have some new information.  Do we know how many chairs we have?  What do we know?  We know that some are red and some are blue.  Do we know how many are red or how many are blue?  </a:t>
            </a:r>
            <a:r>
              <a:rPr lang="en-US" sz="1000" dirty="0" smtClean="0"/>
              <a:t>No</a:t>
            </a:r>
            <a:r>
              <a:rPr lang="en-US" sz="1000" dirty="0"/>
              <a:t>.  </a:t>
            </a:r>
            <a:r>
              <a:rPr lang="en-US" sz="1000" dirty="0" smtClean="0"/>
              <a:t>We </a:t>
            </a:r>
            <a:r>
              <a:rPr lang="en-US" sz="1000" dirty="0"/>
              <a:t>just know that a fraction of them were red and a fraction of them were blue.  </a:t>
            </a:r>
            <a:r>
              <a:rPr lang="en-US" sz="1000" dirty="0" smtClean="0"/>
              <a:t>Can </a:t>
            </a:r>
            <a:r>
              <a:rPr lang="en-US" sz="1000" dirty="0"/>
              <a:t>we draw something?  Do we need to adjust our drawing?  Are we happy with one bar or do we need two bars?</a:t>
            </a:r>
          </a:p>
          <a:p>
            <a:r>
              <a:rPr lang="en-US" sz="1000" dirty="0"/>
              <a:t>Take a minute to try working with what you have or try something new if you’d like, and see if you can create a drawing to show that one third of Alex’s chairs were red and one fourth of them were blue.”  </a:t>
            </a:r>
          </a:p>
          <a:p>
            <a:r>
              <a:rPr lang="en-US" sz="1000" i="1" dirty="0"/>
              <a:t>(Allow 1-2 minutes for participants to work quietly.)</a:t>
            </a:r>
            <a:r>
              <a:rPr lang="en-US" sz="1000" dirty="0"/>
              <a:t>  </a:t>
            </a:r>
            <a:r>
              <a:rPr lang="en-US" sz="1000" dirty="0" smtClean="0"/>
              <a:t> Show </a:t>
            </a:r>
            <a:r>
              <a:rPr lang="en-US" sz="1000" dirty="0"/>
              <a:t>your work to your partner and see if you and your partner can agree on a good representation.  If both of you are unsatisfied, see if anyone at your table thinks they have a good way to show this.</a:t>
            </a:r>
          </a:p>
          <a:p>
            <a:r>
              <a:rPr lang="en-US" sz="1000" dirty="0"/>
              <a:t>Is there anything we can label?  When we look at our drawing is there anything else that we see?  Anything else we can label?</a:t>
            </a:r>
          </a:p>
          <a:p>
            <a:r>
              <a:rPr lang="en-US" sz="1000" dirty="0"/>
              <a:t>Let’s read the next sentence.  “The remaining chairs were yellow”    How can we add this information to our drawing?  Is there anything else I can see from this?  </a:t>
            </a:r>
          </a:p>
          <a:p>
            <a:r>
              <a:rPr lang="en-US" sz="1000" dirty="0"/>
              <a:t>Let’s read the next sentence.  “What fraction of the chairs were yellow</a:t>
            </a:r>
            <a:r>
              <a:rPr lang="en-US" sz="1000" dirty="0" smtClean="0"/>
              <a:t>?”  Why </a:t>
            </a:r>
            <a:r>
              <a:rPr lang="en-US" sz="1000" dirty="0"/>
              <a:t>did I ‘lead you down the wrong path’ by saying ‘are we happy with one bar or do we need two bars?’  Students will have to make these decisions on their own.  We won’t be there for them in real life or on an exam telling them, ‘in this problem you’re going to be better off with two bars.’  The value in working these problems is in developing their own habit to think each decision through on their own and make a judgment, hey this isn’t working out to be helpful… let me try it with one bar again.</a:t>
            </a:r>
          </a:p>
          <a:p>
            <a:r>
              <a:rPr lang="en-US" sz="1000" dirty="0"/>
              <a:t>Notice what happened after we read “The remaining chairs were yellow.”  We labeled them yellow, that was the obvious thing to do with that information.  But what did I say next.  Did I say, “ok we’ve done that, we’re done with it, let’s move on to the next sentence?”  No, we said, what else can we see in our diagram.  Let’s go ahead and fill that in, we want to internalize in the students the habit of asking and reflecting, is there anything more I can reveal from my model before they move on to the next piece of information?</a:t>
            </a:r>
          </a:p>
          <a:p>
            <a:r>
              <a:rPr lang="en-US" sz="1000" dirty="0"/>
              <a:t>What should happen, is that by the time they read the question, the answer is already spelled out, because, unless there is additional information embedded in the sentence containing the question, by the time we read the question, we have hypothetically been given all the information needed. </a:t>
            </a:r>
          </a:p>
          <a:p>
            <a:r>
              <a:rPr lang="en-US" sz="1000" dirty="0"/>
              <a:t>So we encourage students to begin to analyze the model, using it to garner new information right away.  It is a great exercise in fact to leave the question off and have students come up with all the different questions that could be asked.  And then say, what questions could we ask if we had even more information?</a:t>
            </a:r>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Tree>
    <p:extLst>
      <p:ext uri="{BB962C8B-B14F-4D97-AF65-F5344CB8AC3E}">
        <p14:creationId xmlns:p14="http://schemas.microsoft.com/office/powerpoint/2010/main" val="1352759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b="1" i="1" dirty="0"/>
              <a:t>(EXAMPLE 14)  </a:t>
            </a:r>
            <a:r>
              <a:rPr lang="en-US" dirty="0"/>
              <a:t> </a:t>
            </a:r>
            <a:endParaRPr lang="en-US" dirty="0" smtClean="0"/>
          </a:p>
          <a:p>
            <a:r>
              <a:rPr lang="en-US" dirty="0" smtClean="0"/>
              <a:t>Let’s </a:t>
            </a:r>
            <a:r>
              <a:rPr lang="en-US" dirty="0"/>
              <a:t>read the first sentence of the problem.  “Jim had 360 stamps.”  </a:t>
            </a:r>
          </a:p>
          <a:p>
            <a:r>
              <a:rPr lang="en-US" dirty="0"/>
              <a:t>Can we draw something?  What can we draw?  Can we add a label to our drawing?  Is there anything else that we can draw or label?</a:t>
            </a:r>
          </a:p>
          <a:p>
            <a:r>
              <a:rPr lang="en-US" dirty="0"/>
              <a:t>Let me read you the next sentence.  “He sold a fraction of them on Monday and a fraction of the remainder on Tuesday.”   What fraction did he sell on Monday?</a:t>
            </a:r>
          </a:p>
          <a:p>
            <a:r>
              <a:rPr lang="en-US" dirty="0"/>
              <a:t>Can we draw something to show what he sold on Monday?  How should I label this?</a:t>
            </a:r>
          </a:p>
          <a:p>
            <a:r>
              <a:rPr lang="en-US" dirty="0"/>
              <a:t>What fraction did he sell on Tuesday?  One fourth of the remainder.  Where is the remainder shown in this diagram?  Can you imagine what one fourth of the remainder looks like?  How can I show one fourth of the e remainder.  </a:t>
            </a:r>
          </a:p>
          <a:p>
            <a:r>
              <a:rPr lang="en-US" dirty="0"/>
              <a:t>If I mark this like so.   Is the whole of the stamps still partitioned into equal parts?  What can I do to make sure I am partitioning my whole into equal parts?  Does anybody know?  (Allow for contributions).</a:t>
            </a:r>
          </a:p>
          <a:p>
            <a:r>
              <a:rPr lang="en-US" dirty="0"/>
              <a:t>Oh, ___ is suggesting that I partition the whole into sixths</a:t>
            </a:r>
            <a:r>
              <a:rPr lang="en-US" i="1" dirty="0"/>
              <a:t>.  (Demonstrate partitioning the whole into sixths</a:t>
            </a:r>
            <a:r>
              <a:rPr lang="en-US" i="1" dirty="0" smtClean="0"/>
              <a:t>.)  </a:t>
            </a:r>
            <a:r>
              <a:rPr lang="en-US" dirty="0" smtClean="0"/>
              <a:t>Can </a:t>
            </a:r>
            <a:r>
              <a:rPr lang="en-US" dirty="0"/>
              <a:t>I still see one third.  Is this still one third?  Can I see one fourth of the remainder?  </a:t>
            </a:r>
          </a:p>
          <a:p>
            <a:r>
              <a:rPr lang="en-US" dirty="0"/>
              <a:t>Is there anything else I can label or draw?  What can I see when I look at my diagram?</a:t>
            </a:r>
          </a:p>
          <a:p>
            <a:r>
              <a:rPr lang="en-US" dirty="0"/>
              <a:t>Let’s read the final sentence.  “How many stamps did he sell on Tuesday?”   Where can I see this on the diagram?  </a:t>
            </a:r>
          </a:p>
          <a:p>
            <a:r>
              <a:rPr lang="en-US" dirty="0"/>
              <a:t>There are two ways to model this for students, one way is within the existing bar, another way is to redraw ‘the remainder’ just below and then partition only the remainder.   </a:t>
            </a:r>
          </a:p>
          <a:p>
            <a:r>
              <a:rPr lang="en-US" i="1" dirty="0"/>
              <a:t>(CLICK TO REVEAL BOTH DIAGRAMS.)</a:t>
            </a:r>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Tree>
    <p:extLst>
      <p:ext uri="{BB962C8B-B14F-4D97-AF65-F5344CB8AC3E}">
        <p14:creationId xmlns:p14="http://schemas.microsoft.com/office/powerpoint/2010/main" val="3871178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b="1" i="1" dirty="0"/>
              <a:t>(EXAMPLE 15)  </a:t>
            </a:r>
            <a:r>
              <a:rPr lang="en-US" dirty="0"/>
              <a:t> </a:t>
            </a:r>
            <a:r>
              <a:rPr lang="en-US" i="1" dirty="0"/>
              <a:t>(If time allows, have participants try Example 15 on their own.  Otherwise, move on to example 16</a:t>
            </a:r>
            <a:r>
              <a:rPr lang="en-US" i="1"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Tree>
    <p:extLst>
      <p:ext uri="{BB962C8B-B14F-4D97-AF65-F5344CB8AC3E}">
        <p14:creationId xmlns:p14="http://schemas.microsoft.com/office/powerpoint/2010/main" val="277571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10 MINUTES ARE ALLOTTED FOR </a:t>
            </a:r>
            <a:r>
              <a:rPr lang="en-US" b="1" i="1" dirty="0" smtClean="0"/>
              <a:t>APPLICATION IN G3—M5 (SLIDES 5-10).</a:t>
            </a:r>
            <a:endParaRPr lang="en-US" b="1" i="1" dirty="0"/>
          </a:p>
          <a:p>
            <a:endParaRPr lang="en-US" dirty="0" smtClean="0"/>
          </a:p>
          <a:p>
            <a:r>
              <a:rPr lang="en-US" dirty="0" smtClean="0"/>
              <a:t>This</a:t>
            </a:r>
            <a:r>
              <a:rPr lang="en-US" baseline="0" dirty="0" smtClean="0"/>
              <a:t> session, like the previous two, will start off with a quick look at application, and specifically modeling in Grade 3—Module 5.  Next we will deepen our understanding of modeling by looking at the two main uses of modeling and how they occur in the standards of PK-12.  Then we will embark on a sequence of problems designed to build proficiency with tape diagrams.  And, finally we will have our hand at writing word problems related to the grade 4 and 5 lessons we’ve been studying in the previous sessions.</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1909958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dirty="0"/>
              <a:t>These last 3 examples clearly demonstrate how the model serves as an analytic tool.  Without the model the operations and solution is not apparent, but with the model, you can see what computations need to be made to solve the problems.</a:t>
            </a:r>
          </a:p>
          <a:p>
            <a:r>
              <a:rPr lang="en-US" dirty="0"/>
              <a:t>Read the first sentence with me.  “Henry bought 280 cups</a:t>
            </a:r>
            <a:r>
              <a:rPr lang="en-US" dirty="0" smtClean="0"/>
              <a:t>.”  Can </a:t>
            </a:r>
            <a:r>
              <a:rPr lang="en-US" dirty="0"/>
              <a:t>we draw something?  Can we label something?   Looking at my diagram can I draw or label something else?</a:t>
            </a:r>
          </a:p>
          <a:p>
            <a:r>
              <a:rPr lang="en-US" dirty="0"/>
              <a:t>Let’s read the next sentence.  “Some of the cups were red and some were blue</a:t>
            </a:r>
            <a:r>
              <a:rPr lang="en-US" dirty="0" smtClean="0"/>
              <a:t>.” Do </a:t>
            </a:r>
            <a:r>
              <a:rPr lang="en-US" dirty="0"/>
              <a:t>we know how many were red?  Do we know how many were blue?  Is there something I can draw or adjust in my drawing?  </a:t>
            </a:r>
            <a:r>
              <a:rPr lang="en-US" i="1" dirty="0"/>
              <a:t>(If no one else suggests it, provide - )</a:t>
            </a:r>
            <a:endParaRPr lang="en-US" dirty="0"/>
          </a:p>
          <a:p>
            <a:r>
              <a:rPr lang="en-US" dirty="0"/>
              <a:t>Now that I know that some are red and some are blue, maybe it would be helpful to draw two separate bars instead of just 1.  It is up to you.  Do what you think will help you the most.    </a:t>
            </a:r>
          </a:p>
          <a:p>
            <a:r>
              <a:rPr lang="en-US" dirty="0"/>
              <a:t>Is there anything else we can draw?  What do we see here?  Can we add any labels?</a:t>
            </a:r>
          </a:p>
          <a:p>
            <a:r>
              <a:rPr lang="en-US" dirty="0"/>
              <a:t>Right now, this process of questioning may seem overly repetitive.  When you have worked with a class for the better part of a year, you will not need to repeat every question every time.  It would suffice to ask one question that suggests the students should look deeper, like “What else could we add to the diagram?”</a:t>
            </a:r>
          </a:p>
          <a:p>
            <a:r>
              <a:rPr lang="en-US" dirty="0"/>
              <a:t>Let’s read the next sentence.  He used one third of the blue ones and half of the red ones at a party.  </a:t>
            </a:r>
            <a:r>
              <a:rPr lang="en-US" dirty="0" smtClean="0"/>
              <a:t>Can </a:t>
            </a:r>
            <a:r>
              <a:rPr lang="en-US" dirty="0"/>
              <a:t>you show this on your diagram?  </a:t>
            </a:r>
            <a:r>
              <a:rPr lang="en-US" dirty="0" smtClean="0"/>
              <a:t>What </a:t>
            </a:r>
            <a:r>
              <a:rPr lang="en-US" dirty="0"/>
              <a:t>else can you see in your diagram?</a:t>
            </a:r>
          </a:p>
          <a:p>
            <a:r>
              <a:rPr lang="en-US" dirty="0"/>
              <a:t>Let’s read the last sentence. “If he had an equal number of blue cups and red cups left, how many cups did he use altogether</a:t>
            </a:r>
            <a:r>
              <a:rPr lang="en-US" dirty="0" smtClean="0"/>
              <a:t>?”  How </a:t>
            </a:r>
            <a:r>
              <a:rPr lang="en-US" dirty="0"/>
              <a:t>does this new information change what we have drawn?  Can we adjust our drawing to reflect an equal number of blue cups and red cups left? </a:t>
            </a:r>
          </a:p>
          <a:p>
            <a:r>
              <a:rPr lang="en-US" i="1" dirty="0"/>
              <a:t>(Allow 2 minutes for participants to work, and then suggest that participants share their diagrams with a partner.  After 2 more minutes, call for a volunteer to present their diagram and solution.)</a:t>
            </a:r>
            <a:endParaRPr lang="en-US" dirty="0"/>
          </a:p>
          <a:p>
            <a:r>
              <a:rPr lang="en-US" i="1" dirty="0"/>
              <a:t>(CLICK TO REVEAL THE DIAGRAM.)</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Tree>
    <p:extLst>
      <p:ext uri="{BB962C8B-B14F-4D97-AF65-F5344CB8AC3E}">
        <p14:creationId xmlns:p14="http://schemas.microsoft.com/office/powerpoint/2010/main" val="4109005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b="1" i="1" dirty="0"/>
              <a:t>(EXAMPLE 17)  </a:t>
            </a:r>
            <a:r>
              <a:rPr lang="en-US" dirty="0"/>
              <a:t> Read example 17 to yourself.</a:t>
            </a:r>
          </a:p>
          <a:p>
            <a:r>
              <a:rPr lang="en-US" dirty="0"/>
              <a:t>This problem adds a new complexity, of a before and after scenario.  We get some information about the relationships of the quantities in the problem.  Then we learn of an event that will change one or more of those quantities and perhaps their relationships.  We might be given some additional information of relationships after the change.</a:t>
            </a:r>
          </a:p>
          <a:p>
            <a:r>
              <a:rPr lang="en-US" dirty="0"/>
              <a:t>I think it’s valuable to go through this problem as a class so you can experience guiding students through modeling the before and after.</a:t>
            </a:r>
          </a:p>
          <a:p>
            <a:r>
              <a:rPr lang="en-US" dirty="0"/>
              <a:t>Let’s read the first sentence.  “A club had 600 members.  </a:t>
            </a:r>
          </a:p>
          <a:p>
            <a:r>
              <a:rPr lang="en-US" dirty="0"/>
              <a:t>Can you draw something?  What labels can you add?  Is there anything else you can see?</a:t>
            </a:r>
          </a:p>
          <a:p>
            <a:r>
              <a:rPr lang="en-US" dirty="0"/>
              <a:t>Let’s read the next sentence. “60 % of them were males.”</a:t>
            </a:r>
          </a:p>
          <a:p>
            <a:r>
              <a:rPr lang="en-US" dirty="0"/>
              <a:t>Can you add something to your drawing?  What else can you label?  Is there anything else you can see? </a:t>
            </a:r>
          </a:p>
          <a:p>
            <a:r>
              <a:rPr lang="en-US" dirty="0"/>
              <a:t>Let’s read the next sentence.  “When 200 new members joined the club, the percentage of male members was reduced to 50%.”</a:t>
            </a:r>
          </a:p>
          <a:p>
            <a:r>
              <a:rPr lang="en-US" dirty="0"/>
              <a:t>How can we reflect this new information in our diagram?  What ideas do you have for showing that 200 people are joining and that the relationships between the quantities are changing?  </a:t>
            </a:r>
          </a:p>
          <a:p>
            <a:r>
              <a:rPr lang="en-US" i="1" dirty="0"/>
              <a:t>(Ask participants to verbalize ideas?  If no one suggest it say - </a:t>
            </a:r>
            <a:r>
              <a:rPr lang="en-US" i="1" dirty="0" smtClean="0"/>
              <a:t>)  </a:t>
            </a:r>
            <a:r>
              <a:rPr lang="en-US" dirty="0" smtClean="0"/>
              <a:t>Perhaps </a:t>
            </a:r>
            <a:r>
              <a:rPr lang="en-US" dirty="0"/>
              <a:t>the information we already have is good to maintain.  Could we draw another diagram that shows how things are after the 200 members join?  Try that now.</a:t>
            </a:r>
          </a:p>
          <a:p>
            <a:r>
              <a:rPr lang="en-US" dirty="0"/>
              <a:t>What can you see from your diagram?  What can you label?  Is there anything else you can see?</a:t>
            </a:r>
            <a:br>
              <a:rPr lang="en-US" dirty="0"/>
            </a:br>
            <a:r>
              <a:rPr lang="en-US" dirty="0"/>
              <a:t>Let’s read the last sentence.  “How many of the new members were males?”</a:t>
            </a:r>
          </a:p>
          <a:p>
            <a:r>
              <a:rPr lang="en-US" i="1" dirty="0"/>
              <a:t>(If time allows, work the last example, given on the next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46697" y="3675888"/>
            <a:ext cx="6583680" cy="5248656"/>
          </a:xfrm>
        </p:spPr>
        <p:txBody>
          <a:bodyPr/>
          <a:lstStyle/>
          <a:p>
            <a:r>
              <a:rPr lang="en-US" dirty="0"/>
              <a:t>In the interest of coherence, I’ve included a word problem using ratios.  This type of problem addresses a 6</a:t>
            </a:r>
            <a:r>
              <a:rPr lang="en-US" baseline="30000" dirty="0"/>
              <a:t>th</a:t>
            </a:r>
            <a:r>
              <a:rPr lang="en-US" dirty="0"/>
              <a:t> grade standard.  Through the experience of working this problem, we will see how students will be using the tape diagraming skills they have been developing, to meet the ratio and proportional reasoning standards of grades 6 and 7.</a:t>
            </a:r>
          </a:p>
          <a:p>
            <a:r>
              <a:rPr lang="en-US" i="1" dirty="0"/>
              <a:t>(Allow students to work the problem independently, or scaffold with the following script - )</a:t>
            </a:r>
            <a:endParaRPr lang="en-US" dirty="0"/>
          </a:p>
          <a:p>
            <a:r>
              <a:rPr lang="en-US" dirty="0"/>
              <a:t>Let’s read the first sentence, “The ratio of the length of Tom’s rope to the length of Jan’s rope was 3:1.”  </a:t>
            </a:r>
          </a:p>
          <a:p>
            <a:r>
              <a:rPr lang="en-US" dirty="0"/>
              <a:t>Can you draw something?  What labels can you add?  Is there anything else you can see?</a:t>
            </a:r>
          </a:p>
          <a:p>
            <a:r>
              <a:rPr lang="en-US" dirty="0"/>
              <a:t>Let’s read the next sentence. “The ratio of the length of Maxwell’s rope to the length of Jan’s rope was 4:1. </a:t>
            </a:r>
          </a:p>
          <a:p>
            <a:r>
              <a:rPr lang="en-US" dirty="0"/>
              <a:t>Can you add something to your drawing?  What else can you label?  Is there anything else you can see?</a:t>
            </a:r>
            <a:br>
              <a:rPr lang="en-US" dirty="0"/>
            </a:br>
            <a:r>
              <a:rPr lang="en-US" dirty="0"/>
              <a:t>Let’s read the next sentence. “If Tom, Maxwell and Jan have 80 feet of rope altogether, how many feet of rope does Tom have?</a:t>
            </a:r>
          </a:p>
          <a:p>
            <a:r>
              <a:rPr lang="en-US" dirty="0"/>
              <a:t>Can you add something to your drawing?  What else can you label?  Is there anything else you can see?</a:t>
            </a:r>
            <a:br>
              <a:rPr lang="en-US" dirty="0"/>
            </a:br>
            <a:endParaRPr lang="en-US" dirty="0"/>
          </a:p>
          <a:p>
            <a:r>
              <a:rPr lang="en-US" dirty="0"/>
              <a:t>How would changing the total feet of rope from 80 to 32 change the complexity of the problem?  Would it be more or less difficult?  </a:t>
            </a:r>
            <a:r>
              <a:rPr lang="en-US" i="1" dirty="0"/>
              <a:t>(Facilitate a discussion; there is no wrong or right answer.)</a:t>
            </a:r>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Let’s review some key points of this section.</a:t>
            </a:r>
          </a:p>
          <a:p>
            <a:pPr marL="392113" lvl="0" indent="-171450">
              <a:buFont typeface="Arial" pitchFamily="34" charset="0"/>
              <a:buChar char="•"/>
            </a:pPr>
            <a:r>
              <a:rPr lang="en-US" dirty="0"/>
              <a:t>When building proficiency in tape diagraming skills start with simple accessible situations and add complexities one at a time.</a:t>
            </a:r>
          </a:p>
          <a:p>
            <a:pPr marL="392113" lvl="0" indent="-171450">
              <a:buFont typeface="Arial" pitchFamily="34" charset="0"/>
              <a:buChar char="•"/>
            </a:pPr>
            <a:r>
              <a:rPr lang="en-US" dirty="0"/>
              <a:t>Develop habits of mind in students to continue to ask, ‘is there anything else I can see in my model’ before moving on to the next sentence in the problem.</a:t>
            </a:r>
          </a:p>
          <a:p>
            <a:pPr marL="392113" lvl="0" indent="-171450">
              <a:buFont typeface="Arial" pitchFamily="34" charset="0"/>
              <a:buChar char="•"/>
            </a:pPr>
            <a:r>
              <a:rPr lang="en-US" dirty="0"/>
              <a:t>Develop habits of mind in students to reflect on the size of bars relative to one another, by asking, ‘who has more’ type questions.</a:t>
            </a:r>
          </a:p>
          <a:p>
            <a:pPr marL="392113" lvl="0" indent="-171450">
              <a:buFont typeface="Arial" pitchFamily="34" charset="0"/>
              <a:buChar char="•"/>
            </a:pPr>
            <a:r>
              <a:rPr lang="en-US" dirty="0"/>
              <a:t>Part-whole models are more helpful when modeling situations where you are given information relative to a whole.</a:t>
            </a:r>
          </a:p>
          <a:p>
            <a:pPr marL="392113" indent="-171450">
              <a:buFont typeface="Arial" pitchFamily="34" charset="0"/>
              <a:buChar char="•"/>
            </a:pPr>
            <a:r>
              <a:rPr lang="en-US" dirty="0"/>
              <a:t>Compare to models are best when comparing quantities</a:t>
            </a:r>
            <a:r>
              <a:rPr lang="en-US" sz="1200" dirty="0" smtClean="0"/>
              <a:t>.</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Tree>
    <p:extLst>
      <p:ext uri="{BB962C8B-B14F-4D97-AF65-F5344CB8AC3E}">
        <p14:creationId xmlns:p14="http://schemas.microsoft.com/office/powerpoint/2010/main" val="736808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20 MINUTES ARE ALLOTTED FOR WRITING WORD PROBLEMS AND REAL-WORLD PROBLEMS (SLIDES 44-51).</a:t>
            </a:r>
          </a:p>
          <a:p>
            <a:endParaRPr lang="en-US" dirty="0" smtClean="0"/>
          </a:p>
          <a:p>
            <a:r>
              <a:rPr lang="en-US" dirty="0"/>
              <a:t>Our experiences with tape diagrams have also provided us with a more informed idea of how word problems progress in complexity from grades PK-5.  Keep in mind, however, that our view was taken from the vantage point of problems that lend themselves to tape diagrams, and that not all word problems are best served by tape diagrams.  </a:t>
            </a:r>
            <a:endParaRPr lang="en-US" dirty="0" smtClean="0"/>
          </a:p>
          <a:p>
            <a:endParaRPr lang="en-US" dirty="0"/>
          </a:p>
          <a:p>
            <a:r>
              <a:rPr lang="en-US" dirty="0" smtClean="0"/>
              <a:t>In </a:t>
            </a:r>
            <a:r>
              <a:rPr lang="en-US" dirty="0"/>
              <a:t>the last </a:t>
            </a:r>
            <a:r>
              <a:rPr lang="en-US" dirty="0" smtClean="0"/>
              <a:t>NTI, </a:t>
            </a:r>
            <a:r>
              <a:rPr lang="en-US" dirty="0"/>
              <a:t>we practiced writing word problems that fell into the category of real world problems.  Perhaps someone who was at that NTI can share what the difference is between a word problem and a real-world problem?  </a:t>
            </a:r>
            <a:r>
              <a:rPr lang="en-US" i="1" dirty="0"/>
              <a:t>(Allow a participant to </a:t>
            </a:r>
            <a:r>
              <a:rPr lang="en-US" i="1" dirty="0" smtClean="0"/>
              <a:t>contribute.  If </a:t>
            </a:r>
            <a:r>
              <a:rPr lang="en-US" i="1" dirty="0"/>
              <a:t>needed, clarify the </a:t>
            </a:r>
            <a:r>
              <a:rPr lang="en-US" i="1" dirty="0" smtClean="0"/>
              <a:t>following.) </a:t>
            </a:r>
            <a:endParaRPr lang="en-US" dirty="0"/>
          </a:p>
          <a:p>
            <a:r>
              <a:rPr lang="en-US" dirty="0"/>
              <a:t>Let’s take the example given in the last NTI – I believe it went like this:  </a:t>
            </a:r>
          </a:p>
          <a:p>
            <a:r>
              <a:rPr lang="en-US" dirty="0"/>
              <a:t>	Jason’s allowance is 2 fifths as much as Sarah’s.  </a:t>
            </a:r>
          </a:p>
          <a:p>
            <a:r>
              <a:rPr lang="en-US" dirty="0"/>
              <a:t>	Sarah’s allowance is half of Max’s allowance. </a:t>
            </a:r>
          </a:p>
          <a:p>
            <a:r>
              <a:rPr lang="en-US" dirty="0"/>
              <a:t>	If Max earns an allowance of $20 per week, what is Jason’s allowance?</a:t>
            </a:r>
          </a:p>
          <a:p>
            <a:r>
              <a:rPr lang="en-US" dirty="0"/>
              <a:t>In the </a:t>
            </a:r>
            <a:r>
              <a:rPr lang="en-US" dirty="0" smtClean="0"/>
              <a:t>real world </a:t>
            </a:r>
            <a:r>
              <a:rPr lang="en-US" dirty="0"/>
              <a:t>if I want to know Jason’s allowance, I would do what?  Ask him of course.  So this problem is not a real-world problem.  What word problems do provide is a </a:t>
            </a:r>
            <a:r>
              <a:rPr lang="en-US" dirty="0" smtClean="0"/>
              <a:t>real-world </a:t>
            </a:r>
            <a:r>
              <a:rPr lang="en-US" dirty="0"/>
              <a:t>context that enable students to develop their ability to recognize contexts where a given operation or concept applies.</a:t>
            </a:r>
          </a:p>
          <a:p>
            <a:endParaRPr lang="en-US" dirty="0" smtClean="0"/>
          </a:p>
          <a:p>
            <a:r>
              <a:rPr lang="en-US" dirty="0" smtClean="0"/>
              <a:t>Now </a:t>
            </a:r>
            <a:r>
              <a:rPr lang="en-US" dirty="0"/>
              <a:t>in this final section on application, we will keep with the theme of word problems that </a:t>
            </a:r>
            <a:r>
              <a:rPr lang="en-US" i="1" dirty="0"/>
              <a:t>do</a:t>
            </a:r>
            <a:r>
              <a:rPr lang="en-US" dirty="0"/>
              <a:t> lend themselves to tape diagrams, and we will practice writing them ourselves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639138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a:t>Let’s also keep our focus on problems related to fractions.  Here are the standards from grades 4 and 5 that specifically call for word problems or real-world problems related to fractions, including the standards that call for ‘creating a story context’ for an equation.   Refer to the handout, “Standards from the NF Domain Calling for Word Problems or Story Contexts.” </a:t>
            </a:r>
            <a:r>
              <a:rPr lang="en-US" i="1" dirty="0"/>
              <a:t>(4.NF.3d, 4.NF.4c, 5.NF.2, 5.NF.3, 5.NF.4a, 5.NF.6, 5.NF.7a, 5.NF.7c)</a:t>
            </a:r>
            <a:endParaRPr lang="en-US" dirty="0" smtClean="0"/>
          </a:p>
          <a:p>
            <a:endParaRPr lang="en-US" dirty="0" smtClean="0"/>
          </a:p>
          <a:p>
            <a:r>
              <a:rPr lang="en-US" dirty="0" smtClean="0"/>
              <a:t>Again</a:t>
            </a:r>
            <a:r>
              <a:rPr lang="en-US" dirty="0"/>
              <a:t>, not all word problems will lend themselves to the tape diagram.  Further, keep in mind that visual fraction models do not have to be tape diagrams - they can be number line models or other area model diagrams.  For example, standard 5.NF.3; take a moment to read and think about what that standard is asking.  </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Tree>
    <p:extLst>
      <p:ext uri="{BB962C8B-B14F-4D97-AF65-F5344CB8AC3E}">
        <p14:creationId xmlns:p14="http://schemas.microsoft.com/office/powerpoint/2010/main" val="4213372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This is an example of a word problem </a:t>
            </a:r>
            <a:r>
              <a:rPr lang="en-US" dirty="0"/>
              <a:t>addressing </a:t>
            </a:r>
            <a:r>
              <a:rPr lang="en-US" dirty="0" smtClean="0"/>
              <a:t>5.NF.3:  There are </a:t>
            </a:r>
            <a:r>
              <a:rPr lang="en-US" dirty="0"/>
              <a:t>3 </a:t>
            </a:r>
            <a:r>
              <a:rPr lang="en-US" dirty="0" smtClean="0"/>
              <a:t>snack-size Hershey </a:t>
            </a:r>
            <a:r>
              <a:rPr lang="en-US" dirty="0"/>
              <a:t>bars provided for 4 boys.  If the boys insist that everyone gets the same share of candy, what fraction of a Hershey bar will each boy receive?   </a:t>
            </a:r>
          </a:p>
          <a:p>
            <a:endParaRPr lang="en-US" dirty="0" smtClean="0"/>
          </a:p>
          <a:p>
            <a:r>
              <a:rPr lang="en-US" dirty="0" smtClean="0"/>
              <a:t>A </a:t>
            </a:r>
            <a:r>
              <a:rPr lang="en-US" dirty="0"/>
              <a:t>visual diagram is helpful.  Students might draw something like </a:t>
            </a:r>
            <a:r>
              <a:rPr lang="en-US" dirty="0" smtClean="0"/>
              <a:t>this.  </a:t>
            </a:r>
            <a:r>
              <a:rPr lang="en-US" i="1" dirty="0" smtClean="0"/>
              <a:t>(CLICK TO ADVANCE DRAWING.)  </a:t>
            </a:r>
            <a:r>
              <a:rPr lang="en-US" dirty="0" smtClean="0"/>
              <a:t>While </a:t>
            </a:r>
            <a:r>
              <a:rPr lang="en-US" dirty="0"/>
              <a:t>it uses rectangular areas like a tape diagram, it is not quite the same.  To make this point more obvious, imagine the problem is about chocolate moon pies.  Then our diagram might look like this</a:t>
            </a:r>
            <a:r>
              <a:rPr lang="en-US" dirty="0" smtClean="0"/>
              <a:t>.  </a:t>
            </a:r>
            <a:r>
              <a:rPr lang="en-US" i="1" dirty="0"/>
              <a:t>(CLICK TO ADVANCE </a:t>
            </a:r>
            <a:r>
              <a:rPr lang="en-US" i="1" dirty="0" smtClean="0"/>
              <a:t>NEW DRAWING.)</a:t>
            </a:r>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Tree>
    <p:extLst>
      <p:ext uri="{BB962C8B-B14F-4D97-AF65-F5344CB8AC3E}">
        <p14:creationId xmlns:p14="http://schemas.microsoft.com/office/powerpoint/2010/main" val="2005509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These </a:t>
            </a:r>
            <a:r>
              <a:rPr lang="en-US" dirty="0"/>
              <a:t>are area model diagrams, but not tape diagrams per say.   One could argue, if the area model is rectangular, that it is a form of a tape diagram.   Perhaps this will shed more light on the debate:</a:t>
            </a:r>
          </a:p>
          <a:p>
            <a:endParaRPr lang="en-US" dirty="0" smtClean="0"/>
          </a:p>
          <a:p>
            <a:r>
              <a:rPr lang="en-US" dirty="0" smtClean="0"/>
              <a:t>Recall </a:t>
            </a:r>
            <a:r>
              <a:rPr lang="en-US" dirty="0"/>
              <a:t>that the two basic forms of the tape diagram are the part-whole form and the comparison form.  So, problems referring to parts of a given whole or problems referring to two or more quantities where we are given comparative information – those are the problems best served by the tape diagram.</a:t>
            </a:r>
          </a:p>
          <a:p>
            <a:endParaRPr lang="en-US" dirty="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Tree>
    <p:extLst>
      <p:ext uri="{BB962C8B-B14F-4D97-AF65-F5344CB8AC3E}">
        <p14:creationId xmlns:p14="http://schemas.microsoft.com/office/powerpoint/2010/main" val="2005509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85007" y="3675888"/>
            <a:ext cx="6583680" cy="5248656"/>
          </a:xfrm>
        </p:spPr>
        <p:txBody>
          <a:bodyPr/>
          <a:lstStyle/>
          <a:p>
            <a:r>
              <a:rPr lang="en-US" dirty="0"/>
              <a:t>So, for today’s exercises let’s limit ourselves to these 4 standards - 4.NF.3d, 5.NF.2, 5.NF.4a, and 5.NF.6 - and build a word problem that is well supported by a tape diagram.  </a:t>
            </a:r>
            <a:r>
              <a:rPr lang="en-US" dirty="0" smtClean="0"/>
              <a:t>Let’s </a:t>
            </a:r>
            <a:r>
              <a:rPr lang="en-US" dirty="0"/>
              <a:t>build one together first.  We’ll start by choosing a standard.  This will give us direction </a:t>
            </a:r>
            <a:r>
              <a:rPr lang="en-US" dirty="0" smtClean="0"/>
              <a:t>regarding </a:t>
            </a:r>
            <a:r>
              <a:rPr lang="en-US" dirty="0"/>
              <a:t>what operation we will be modeling.  Let’s take the first standard from our list.  </a:t>
            </a:r>
            <a:r>
              <a:rPr lang="en-US" i="1" dirty="0" smtClean="0"/>
              <a:t>(CLICK TO ADVANCE ANIMATION.)  </a:t>
            </a:r>
          </a:p>
          <a:p>
            <a:endParaRPr lang="en-US" dirty="0" smtClean="0"/>
          </a:p>
          <a:p>
            <a:r>
              <a:rPr lang="en-US" dirty="0" smtClean="0"/>
              <a:t>Read </a:t>
            </a:r>
            <a:r>
              <a:rPr lang="en-US" dirty="0"/>
              <a:t>4.NF.3d.  </a:t>
            </a:r>
            <a:r>
              <a:rPr lang="en-US" i="1" dirty="0" smtClean="0"/>
              <a:t>(Allow </a:t>
            </a:r>
            <a:r>
              <a:rPr lang="en-US" i="1" dirty="0"/>
              <a:t>1 minute to for participants to read silently.)</a:t>
            </a:r>
            <a:r>
              <a:rPr lang="en-US" dirty="0"/>
              <a:t>  </a:t>
            </a:r>
            <a:endParaRPr lang="en-US" dirty="0" smtClean="0"/>
          </a:p>
          <a:p>
            <a:endParaRPr lang="en-US" dirty="0" smtClean="0"/>
          </a:p>
          <a:p>
            <a:r>
              <a:rPr lang="en-US" dirty="0" smtClean="0"/>
              <a:t>So</a:t>
            </a:r>
            <a:r>
              <a:rPr lang="en-US" dirty="0"/>
              <a:t>, we want a problem representing addition and subtraction of fractions referring to the same whole and with like denominators</a:t>
            </a:r>
            <a:r>
              <a:rPr lang="en-US" dirty="0" smtClean="0"/>
              <a:t>. </a:t>
            </a:r>
            <a:r>
              <a:rPr lang="en-US" dirty="0"/>
              <a:t>Let’s sketch a diagram, using it to guide development of our problem</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48</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932944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a:xfrm>
            <a:off x="285007" y="3675888"/>
            <a:ext cx="6583680" cy="5248656"/>
          </a:xfrm>
        </p:spPr>
        <p:txBody>
          <a:bodyPr/>
          <a:lstStyle/>
          <a:p>
            <a:r>
              <a:rPr lang="en-US" dirty="0" smtClean="0"/>
              <a:t>We </a:t>
            </a:r>
            <a:r>
              <a:rPr lang="en-US" dirty="0"/>
              <a:t>need to refer to a whole.  </a:t>
            </a:r>
            <a:r>
              <a:rPr lang="en-US" dirty="0" smtClean="0"/>
              <a:t>We’ll be using </a:t>
            </a:r>
            <a:r>
              <a:rPr lang="en-US" dirty="0"/>
              <a:t>like denominators, so let’s pick what denominator we want to use – how about fifths? </a:t>
            </a:r>
            <a:r>
              <a:rPr lang="en-US" dirty="0" smtClean="0"/>
              <a:t> </a:t>
            </a:r>
            <a:r>
              <a:rPr lang="en-US" i="1" dirty="0" smtClean="0"/>
              <a:t>(CLICK TO ADVANCE ANIMATION.)</a:t>
            </a:r>
            <a:r>
              <a:rPr lang="en-US" dirty="0" smtClean="0"/>
              <a:t>  </a:t>
            </a:r>
          </a:p>
          <a:p>
            <a:endParaRPr lang="en-US" dirty="0"/>
          </a:p>
          <a:p>
            <a:r>
              <a:rPr lang="en-US" dirty="0"/>
              <a:t>What would we like our bar to represent?  This standard calls for that bar to represent one whole of something.  It is true that we could think of a whole as being all of my marbles, say 42 marbles, or a measurable quantity like $40 dollars or 2.5 hours.  To be true to this standard, we must only refer to the quantity as a whole.  So our reference would be things like 1/4 of my marbles, and 2/4 of my marbles and ask questions that are still a fraction of the marbles.  </a:t>
            </a:r>
            <a:endParaRPr lang="en-US" dirty="0" smtClean="0"/>
          </a:p>
          <a:p>
            <a:endParaRPr lang="en-US" dirty="0"/>
          </a:p>
          <a:p>
            <a:r>
              <a:rPr lang="en-US" dirty="0"/>
              <a:t>Perhaps a suitable whole for our problem might be a pie, a candy </a:t>
            </a:r>
            <a:r>
              <a:rPr lang="en-US" dirty="0" smtClean="0"/>
              <a:t>bar, </a:t>
            </a:r>
            <a:r>
              <a:rPr lang="en-US" dirty="0"/>
              <a:t>or a book.  Let’s use a book.  We could say, </a:t>
            </a:r>
            <a:r>
              <a:rPr lang="en-US" dirty="0" smtClean="0"/>
              <a:t>“She </a:t>
            </a:r>
            <a:r>
              <a:rPr lang="en-US" dirty="0"/>
              <a:t>read </a:t>
            </a:r>
            <a:r>
              <a:rPr lang="en-US" dirty="0" smtClean="0"/>
              <a:t>1 fifth </a:t>
            </a:r>
            <a:r>
              <a:rPr lang="en-US" dirty="0"/>
              <a:t>of the book on Monday, and 2 fifths on Tuesday.  What fraction of the book did she read on Monday and Tuesday combined</a:t>
            </a:r>
            <a:r>
              <a:rPr lang="en-US" dirty="0" smtClean="0"/>
              <a:t>?”  Does </a:t>
            </a:r>
            <a:r>
              <a:rPr lang="en-US" dirty="0"/>
              <a:t>this meet the standard well?  </a:t>
            </a:r>
            <a:r>
              <a:rPr lang="en-US" i="1" dirty="0"/>
              <a:t>(Yes.)</a:t>
            </a:r>
            <a:r>
              <a:rPr lang="en-US" dirty="0"/>
              <a:t>  </a:t>
            </a:r>
            <a:endParaRPr lang="en-US" dirty="0" smtClean="0"/>
          </a:p>
          <a:p>
            <a:endParaRPr lang="en-US" dirty="0"/>
          </a:p>
          <a:p>
            <a:r>
              <a:rPr lang="en-US" dirty="0" smtClean="0"/>
              <a:t>How </a:t>
            </a:r>
            <a:r>
              <a:rPr lang="en-US" dirty="0"/>
              <a:t>could we adjust the problem to meet 5.NF.2? </a:t>
            </a:r>
            <a:r>
              <a:rPr lang="en-US" dirty="0" smtClean="0"/>
              <a:t> </a:t>
            </a:r>
            <a:r>
              <a:rPr lang="en-US" i="1" dirty="0" smtClean="0"/>
              <a:t>(</a:t>
            </a:r>
            <a:r>
              <a:rPr lang="en-US" i="1" dirty="0"/>
              <a:t>Ask for suggestions from participants.  If struggling suggest - </a:t>
            </a:r>
            <a:r>
              <a:rPr lang="en-US" i="1" dirty="0" smtClean="0"/>
              <a:t>)  </a:t>
            </a:r>
            <a:r>
              <a:rPr lang="en-US" dirty="0" smtClean="0"/>
              <a:t>We </a:t>
            </a:r>
            <a:r>
              <a:rPr lang="en-US" dirty="0"/>
              <a:t>could change the amount read on Tuesday to be </a:t>
            </a:r>
            <a:r>
              <a:rPr lang="en-US" dirty="0" smtClean="0"/>
              <a:t>1 half</a:t>
            </a:r>
            <a:r>
              <a:rPr lang="en-US" dirty="0"/>
              <a:t>.   </a:t>
            </a:r>
            <a:endParaRPr lang="en-US" dirty="0" smtClean="0"/>
          </a:p>
          <a:p>
            <a:endParaRPr lang="en-US" dirty="0"/>
          </a:p>
          <a:p>
            <a:r>
              <a:rPr lang="en-US" dirty="0"/>
              <a:t>Let’s consider this.  That same problem could have </a:t>
            </a:r>
            <a:r>
              <a:rPr lang="en-US" dirty="0" smtClean="0"/>
              <a:t>said, “If </a:t>
            </a:r>
            <a:r>
              <a:rPr lang="en-US" dirty="0"/>
              <a:t>the book was 200 pages long, how many pages had she read on Tuesday and Wednesday combined</a:t>
            </a:r>
            <a:r>
              <a:rPr lang="en-US" dirty="0" smtClean="0"/>
              <a:t>?”  </a:t>
            </a:r>
            <a:r>
              <a:rPr lang="en-US" dirty="0"/>
              <a:t>This would no longer be addressing 4.NF.3d - adding or subtracting fractions referring to the same whole.    Which standard would it address?  </a:t>
            </a:r>
            <a:r>
              <a:rPr lang="en-US" i="1" dirty="0"/>
              <a:t>(Ask for answers from the audience.  If needed, provide the answer of 5.NF.4a because we want to find 3/5 of 200</a:t>
            </a:r>
            <a:r>
              <a:rPr lang="en-US" i="1" dirty="0" smtClean="0"/>
              <a:t>.)</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49</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93294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Those of you in attendance at our last NTI may recall </a:t>
            </a:r>
            <a:r>
              <a:rPr lang="en-US" baseline="0" dirty="0" smtClean="0"/>
              <a:t>that the PK-5 standards call for application in three ways.  Can anyone share what those ways are?  </a:t>
            </a:r>
            <a:r>
              <a:rPr lang="en-US" i="1" baseline="0" dirty="0" smtClean="0"/>
              <a:t>(Allow for contributions ensuring that the three areas are accurately reflected as:  word problems, real-world problems, and modeling.)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BULLETS.)</a:t>
            </a:r>
          </a:p>
          <a:p>
            <a:endParaRPr lang="en-US" dirty="0" smtClean="0"/>
          </a:p>
          <a:p>
            <a:r>
              <a:rPr lang="en-US" dirty="0" smtClean="0"/>
              <a:t>Application in G3—</a:t>
            </a:r>
            <a:r>
              <a:rPr lang="en-US" baseline="0" dirty="0" smtClean="0"/>
              <a:t>M5 is largely addressed through modeling.  Since this module stops short of adding or subtracting fractions, the bulk of application is through modeling the fractions in meaningful and visual ways and connecting it to measurement.  </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1742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Try writing your own problem to address one of the other standards listed here.  </a:t>
            </a:r>
            <a:r>
              <a:rPr lang="en-US" sz="1200" i="1" kern="1200" dirty="0" smtClean="0">
                <a:solidFill>
                  <a:schemeClr val="tx1"/>
                </a:solidFill>
                <a:effectLst/>
                <a:latin typeface="Calibri" charset="0"/>
                <a:ea typeface="ＭＳ Ｐゴシック" charset="-128"/>
                <a:cs typeface="ＭＳ Ｐゴシック" charset="-128"/>
              </a:rPr>
              <a:t>(Allow 3-4 minutes for participants to work.)</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Find a partner with whom you can exchange problems.  First solve your partner’s problem using a tape diagram.  Next, identify which standard the problem is addressing.  (</a:t>
            </a:r>
            <a:r>
              <a:rPr lang="en-US" sz="1200" i="1" kern="1200" dirty="0" smtClean="0">
                <a:solidFill>
                  <a:schemeClr val="tx1"/>
                </a:solidFill>
                <a:effectLst/>
                <a:latin typeface="Calibri" charset="0"/>
                <a:ea typeface="ＭＳ Ｐゴシック" charset="-128"/>
                <a:cs typeface="ＭＳ Ｐゴシック" charset="-128"/>
              </a:rPr>
              <a:t>Allow 3-4 minutes for the partner exchange.  If time allows invite participants to present their problems to the whole group.)</a:t>
            </a:r>
            <a:endParaRPr lang="en-US" sz="1200" kern="1200" dirty="0">
              <a:solidFill>
                <a:schemeClr val="tx1"/>
              </a:solidFill>
              <a:effectLst/>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50</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3932944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Here are some key points about writing word problems:</a:t>
            </a:r>
            <a:endParaRPr lang="en-US" i="1" dirty="0" smtClean="0"/>
          </a:p>
          <a:p>
            <a:pPr marL="401638" lvl="0" indent="-171450">
              <a:buFont typeface="Arial" pitchFamily="34" charset="0"/>
              <a:buChar char="•"/>
            </a:pPr>
            <a:r>
              <a:rPr lang="en-US" dirty="0" smtClean="0"/>
              <a:t>Tape diagrams are well suited for problems that provide information relative to the whole or comparative information of two or more quantities.</a:t>
            </a:r>
          </a:p>
          <a:p>
            <a:pPr marL="401638" lvl="0" indent="-171450">
              <a:buFont typeface="Arial" pitchFamily="34" charset="0"/>
              <a:buChar char="•"/>
            </a:pPr>
            <a:r>
              <a:rPr lang="en-US" dirty="0" smtClean="0"/>
              <a:t>Visual </a:t>
            </a:r>
            <a:r>
              <a:rPr lang="en-US" dirty="0"/>
              <a:t>fraction models includes:  tape diagrams, number line </a:t>
            </a:r>
            <a:r>
              <a:rPr lang="en-US" dirty="0" smtClean="0"/>
              <a:t>diagrams, </a:t>
            </a:r>
            <a:r>
              <a:rPr lang="en-US" dirty="0"/>
              <a:t>and area models.</a:t>
            </a:r>
          </a:p>
          <a:p>
            <a:pPr marL="401638" indent="-171450">
              <a:buFont typeface="Arial" pitchFamily="34" charset="0"/>
              <a:buChar char="•"/>
            </a:pPr>
            <a:r>
              <a:rPr lang="en-US" dirty="0"/>
              <a:t>When designing a word problem that is well supported by a tape diagram, sketch the diagram for the problem before or as your write the problem itself</a:t>
            </a:r>
            <a:endParaRPr lang="en-US" sz="1200" dirty="0" smtClean="0"/>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Tree>
    <p:extLst>
      <p:ext uri="{BB962C8B-B14F-4D97-AF65-F5344CB8AC3E}">
        <p14:creationId xmlns:p14="http://schemas.microsoft.com/office/powerpoint/2010/main" val="3329679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10 MINUTES ARE ALLOTTED FOR THE SESSION CLOSING (SLIDES 52-53).</a:t>
            </a:r>
          </a:p>
          <a:p>
            <a:endParaRPr lang="en-US" dirty="0" smtClean="0"/>
          </a:p>
          <a:p>
            <a:r>
              <a:rPr lang="en-US" dirty="0" smtClean="0"/>
              <a:t>Let’s review the key points of this session.  </a:t>
            </a:r>
            <a:r>
              <a:rPr lang="en-US" i="1" dirty="0" smtClean="0"/>
              <a:t>(CLICK TO ADVANCE BULLETS.)</a:t>
            </a:r>
          </a:p>
          <a:p>
            <a:pPr marL="407988" lvl="0" indent="-171450">
              <a:buFont typeface="Arial" pitchFamily="34" charset="0"/>
              <a:buChar char="•"/>
            </a:pPr>
            <a:r>
              <a:rPr lang="en-US" sz="1200" dirty="0" smtClean="0"/>
              <a:t>Use of tape diagrams, as described in the progressions documents provides visualization of relationships between quantities thereby promoting conceptual understanding, provides coherence through standards from Grade 1 through Grade 7, and supports standards for mathematical practice. </a:t>
            </a:r>
          </a:p>
          <a:p>
            <a:pPr marL="407988" lvl="0" indent="-171450">
              <a:buFont typeface="Arial" pitchFamily="34" charset="0"/>
              <a:buChar char="•"/>
            </a:pPr>
            <a:r>
              <a:rPr lang="en-US" sz="1200" dirty="0" smtClean="0"/>
              <a:t>Proficiency in the tape diagram method can be developed in students and teachers new to the process through a natural development of problems and representations.</a:t>
            </a:r>
          </a:p>
          <a:p>
            <a:pPr marL="407988" lvl="0" indent="-171450">
              <a:buFont typeface="Arial" pitchFamily="34" charset="0"/>
              <a:buChar char="•"/>
            </a:pPr>
            <a:r>
              <a:rPr lang="en-US" sz="1200" dirty="0" smtClean="0"/>
              <a:t>Content knowledge directed by the standards and the progressions is required to provide coherent and balanced instruction.</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Tree>
    <p:extLst>
      <p:ext uri="{BB962C8B-B14F-4D97-AF65-F5344CB8AC3E}">
        <p14:creationId xmlns:p14="http://schemas.microsoft.com/office/powerpoint/2010/main" val="3329679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 we end this session, take a moment to reflect, either privately or with your colleagues, on these next steps:</a:t>
            </a:r>
          </a:p>
          <a:p>
            <a:pPr marL="403225" indent="-177800">
              <a:buFont typeface="Arial" pitchFamily="34" charset="0"/>
              <a:buChar char="•"/>
            </a:pPr>
            <a:r>
              <a:rPr lang="en-US" dirty="0" smtClean="0"/>
              <a:t>How will you share your understanding of modeling with your colleagues?</a:t>
            </a:r>
          </a:p>
          <a:p>
            <a:pPr marL="403225" indent="-177800">
              <a:buFont typeface="Arial" pitchFamily="34" charset="0"/>
              <a:buChar char="•"/>
            </a:pPr>
            <a:r>
              <a:rPr lang="en-US" dirty="0" smtClean="0"/>
              <a:t>How will you share your understanding of coherence through application with your colleagues?</a:t>
            </a:r>
          </a:p>
          <a:p>
            <a:pPr marL="403225" indent="-177800">
              <a:buFont typeface="Arial" pitchFamily="34" charset="0"/>
              <a:buChar char="•"/>
            </a:pPr>
            <a:r>
              <a:rPr lang="en-US" dirty="0" smtClean="0"/>
              <a:t>How will your school address standards involving the use of tape diagrams with students new to the process?</a:t>
            </a:r>
          </a:p>
        </p:txBody>
      </p:sp>
      <p:sp>
        <p:nvSpPr>
          <p:cNvPr id="4" name="Header Placeholder 3"/>
          <p:cNvSpPr>
            <a:spLocks noGrp="1"/>
          </p:cNvSpPr>
          <p:nvPr>
            <p:ph type="hdr" sz="quarter" idx="10"/>
          </p:nvPr>
        </p:nvSpPr>
        <p:spPr/>
        <p:txBody>
          <a:bodyPr/>
          <a:lstStyle/>
          <a:p>
            <a:pPr>
              <a:defRPr/>
            </a:pPr>
            <a:r>
              <a:rPr lang="en-US" smtClean="0"/>
              <a:t>Rigor Breakdown – </a:t>
            </a:r>
          </a:p>
          <a:p>
            <a:pPr>
              <a:defRPr/>
            </a:pPr>
            <a:r>
              <a:rPr lang="en-US" smtClean="0"/>
              <a:t>Application for Grades 3-5</a:t>
            </a:r>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Tree>
    <p:extLst>
      <p:ext uri="{BB962C8B-B14F-4D97-AF65-F5344CB8AC3E}">
        <p14:creationId xmlns:p14="http://schemas.microsoft.com/office/powerpoint/2010/main" val="319901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 are going to watch a video of </a:t>
            </a:r>
            <a:r>
              <a:rPr lang="en-US" baseline="0" dirty="0" smtClean="0"/>
              <a:t>a problem from one of the first lessons in G3—M5 where students are developing the skill of representing fractions like 1 sixth using equal areas of a rectangular region.   Let’s watch as the students work on their models of 1 sixth.</a:t>
            </a:r>
          </a:p>
          <a:p>
            <a:endParaRPr lang="en-US" baseline="0" dirty="0" smtClean="0"/>
          </a:p>
          <a:p>
            <a:r>
              <a:rPr lang="en-US" dirty="0"/>
              <a:t>While you watch the video, reflect on the students’ experiences.  How does this lesson </a:t>
            </a:r>
            <a:r>
              <a:rPr lang="en-US" dirty="0" smtClean="0"/>
              <a:t>challenge students to use what they know about fractions?  </a:t>
            </a:r>
            <a:r>
              <a:rPr lang="en-US" dirty="0"/>
              <a:t>After the video clip, you will have a chance to share your </a:t>
            </a:r>
            <a:r>
              <a:rPr lang="en-US" dirty="0" smtClean="0"/>
              <a:t>thoughts.</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174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i="1" dirty="0" smtClean="0"/>
              <a:t>(</a:t>
            </a:r>
            <a:r>
              <a:rPr lang="en-US" i="1" dirty="0"/>
              <a:t>Play Video Clip:  </a:t>
            </a:r>
            <a:r>
              <a:rPr lang="en-US" i="1" dirty="0" smtClean="0"/>
              <a:t>G3—M5 Application.)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174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r>
              <a:rPr lang="en-US" dirty="0" smtClean="0"/>
              <a:t>Take a moment to consolidate</a:t>
            </a:r>
            <a:r>
              <a:rPr lang="en-US" baseline="0" dirty="0" smtClean="0"/>
              <a:t> your thoughts on the reflection question posed before the video.  </a:t>
            </a:r>
          </a:p>
          <a:p>
            <a:r>
              <a:rPr lang="en-US" baseline="0" dirty="0" smtClean="0"/>
              <a:t>Who would like to share their thoughts?</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8</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174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0204" y="701675"/>
            <a:ext cx="3656666"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 2-3</a:t>
            </a:r>
            <a:r>
              <a:rPr lang="en-US" baseline="0" dirty="0" smtClean="0"/>
              <a:t> minutes to l</a:t>
            </a:r>
            <a:r>
              <a:rPr lang="en-US" dirty="0" smtClean="0"/>
              <a:t>ook through the application section of the lessons in G3—M5.  What models other than rectangular regions are being used to facilitate students understanding of fractions?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(Allow 2-3 minutes, and</a:t>
            </a:r>
            <a:r>
              <a:rPr lang="en-US" i="1" baseline="0" dirty="0" smtClean="0"/>
              <a:t> then call on volunteers to share their findings.  Results should include the number bond.)</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smtClean="0"/>
              <a:t>February 2013</a:t>
            </a:r>
          </a:p>
          <a:p>
            <a:pPr>
              <a:defRPr/>
            </a:pPr>
            <a:r>
              <a:rPr lang="en-US" smtClean="0"/>
              <a:t>Network Team Institute</a:t>
            </a:r>
            <a:endParaRPr lang="en-US" dirty="0"/>
          </a:p>
        </p:txBody>
      </p:sp>
      <p:sp>
        <p:nvSpPr>
          <p:cNvPr id="6" name="Header Placeholder 5"/>
          <p:cNvSpPr>
            <a:spLocks noGrp="1"/>
          </p:cNvSpPr>
          <p:nvPr>
            <p:ph type="hdr" sz="quarter" idx="12"/>
          </p:nvPr>
        </p:nvSpPr>
        <p:spPr/>
        <p:txBody>
          <a:bodyPr/>
          <a:lstStyle/>
          <a:p>
            <a:pPr>
              <a:defRPr/>
            </a:pPr>
            <a:r>
              <a:rPr lang="en-US" smtClean="0"/>
              <a:t>Rigor Breakdown – </a:t>
            </a:r>
          </a:p>
          <a:p>
            <a:pPr>
              <a:defRPr/>
            </a:pPr>
            <a:r>
              <a:rPr lang="en-US" smtClean="0"/>
              <a:t>Application for Grades 3-5</a:t>
            </a:r>
            <a:endParaRPr lang="en-US" dirty="0"/>
          </a:p>
        </p:txBody>
      </p:sp>
    </p:spTree>
    <p:extLst>
      <p:ext uri="{BB962C8B-B14F-4D97-AF65-F5344CB8AC3E}">
        <p14:creationId xmlns:p14="http://schemas.microsoft.com/office/powerpoint/2010/main" val="571742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r>
              <a:rPr lang="fr-FR" dirty="0"/>
              <a:t>engageNY.org</a:t>
            </a:r>
            <a:endParaRPr lang="en-US" dirty="0"/>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37" y="1532686"/>
            <a:ext cx="5721633" cy="1817004"/>
          </a:xfrm>
        </p:spPr>
        <p:txBody>
          <a:bodyPr anchor="b" anchorCtr="0"/>
          <a:lstStyle/>
          <a:p>
            <a:r>
              <a:rPr lang="en-US" dirty="0" smtClean="0"/>
              <a:t>Rigor Breakdown</a:t>
            </a:r>
            <a:endParaRPr lang="en-US" dirty="0"/>
          </a:p>
        </p:txBody>
      </p:sp>
      <p:sp>
        <p:nvSpPr>
          <p:cNvPr id="5" name="TextBox 4"/>
          <p:cNvSpPr txBox="1"/>
          <p:nvPr/>
        </p:nvSpPr>
        <p:spPr>
          <a:xfrm>
            <a:off x="501037" y="3349690"/>
            <a:ext cx="5615155" cy="1077218"/>
          </a:xfrm>
          <a:prstGeom prst="rect">
            <a:avLst/>
          </a:prstGeom>
          <a:noFill/>
        </p:spPr>
        <p:txBody>
          <a:bodyPr wrap="square" lIns="0" rtlCol="0" anchor="t">
            <a:spAutoFit/>
          </a:bodyPr>
          <a:lstStyle/>
          <a:p>
            <a:r>
              <a:rPr lang="en-US" sz="3200" baseline="0" dirty="0" smtClean="0">
                <a:solidFill>
                  <a:srgbClr val="B9899D"/>
                </a:solidFill>
                <a:latin typeface="Calibri"/>
                <a:cs typeface="Calibri"/>
              </a:rPr>
              <a:t>Part 3:  Application</a:t>
            </a:r>
          </a:p>
          <a:p>
            <a:r>
              <a:rPr lang="en-US" sz="3200" baseline="0" dirty="0" smtClean="0">
                <a:solidFill>
                  <a:srgbClr val="B9899D"/>
                </a:solidFill>
                <a:latin typeface="Calibri"/>
                <a:cs typeface="Calibri"/>
              </a:rPr>
              <a:t>Grades 3-5</a:t>
            </a: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 Application in G3—M5</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1"/>
          </p:nvPr>
        </p:nvSpPr>
        <p:spPr/>
        <p:txBody>
          <a:bodyPr/>
          <a:lstStyle/>
          <a:p>
            <a:pPr lvl="0">
              <a:buFont typeface="Arial" pitchFamily="34" charset="0"/>
              <a:buChar char="•"/>
            </a:pPr>
            <a:r>
              <a:rPr lang="en-US" dirty="0"/>
              <a:t>Application is called for in the PK–5 standards in three distinct ways:  word problems, real-world </a:t>
            </a:r>
            <a:r>
              <a:rPr lang="en-US" dirty="0" smtClean="0"/>
              <a:t>problems, </a:t>
            </a:r>
            <a:r>
              <a:rPr lang="en-US" dirty="0"/>
              <a:t>and modeling.    </a:t>
            </a:r>
          </a:p>
          <a:p>
            <a:pPr lvl="0">
              <a:buFont typeface="Arial" pitchFamily="34" charset="0"/>
              <a:buChar char="•"/>
            </a:pPr>
            <a:r>
              <a:rPr lang="en-US" dirty="0"/>
              <a:t>Each of these areas of application can be used to coherently bridge gaps in prerequisite knowledge.</a:t>
            </a:r>
          </a:p>
          <a:p>
            <a:pPr lvl="0">
              <a:buFont typeface="Arial" pitchFamily="34" charset="0"/>
              <a:buChar char="•"/>
            </a:pPr>
            <a:r>
              <a:rPr lang="en-US" dirty="0" smtClean="0"/>
              <a:t>Many </a:t>
            </a:r>
            <a:r>
              <a:rPr lang="en-US" dirty="0"/>
              <a:t>activities that promote application, also address the Standards of Mathematical Practice.</a:t>
            </a:r>
          </a:p>
        </p:txBody>
      </p:sp>
    </p:spTree>
    <p:extLst>
      <p:ext uri="{BB962C8B-B14F-4D97-AF65-F5344CB8AC3E}">
        <p14:creationId xmlns:p14="http://schemas.microsoft.com/office/powerpoint/2010/main" val="339970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4" name="Content Placeholder 3"/>
          <p:cNvSpPr>
            <a:spLocks noGrp="1"/>
          </p:cNvSpPr>
          <p:nvPr>
            <p:ph idx="1"/>
          </p:nvPr>
        </p:nvSpPr>
        <p:spPr/>
        <p:txBody>
          <a:bodyPr/>
          <a:lstStyle/>
          <a:p>
            <a:r>
              <a:rPr lang="en-US" b="1" dirty="0" smtClean="0"/>
              <a:t>Application in G3–M5 </a:t>
            </a:r>
            <a:endParaRPr lang="en-US" b="1" dirty="0"/>
          </a:p>
          <a:p>
            <a:r>
              <a:rPr lang="en-US" sz="2800" b="1" dirty="0" smtClean="0">
                <a:effectLst>
                  <a:glow rad="228600">
                    <a:srgbClr val="A56877">
                      <a:alpha val="40000"/>
                    </a:srgbClr>
                  </a:glow>
                </a:effectLst>
              </a:rPr>
              <a:t>Modeling in the Standards</a:t>
            </a:r>
          </a:p>
          <a:p>
            <a:r>
              <a:rPr lang="en-US" b="1" dirty="0" smtClean="0"/>
              <a:t>Building Proficiency with Tape Diagrams</a:t>
            </a:r>
          </a:p>
          <a:p>
            <a:r>
              <a:rPr lang="en-US" b="1" dirty="0" smtClean="0"/>
              <a:t>Writing Word Problems and Real-World Problems</a:t>
            </a:r>
          </a:p>
          <a:p>
            <a:endParaRPr lang="en-US" b="1" dirty="0"/>
          </a:p>
          <a:p>
            <a:endParaRPr lang="en-US" sz="2800" b="1" dirty="0">
              <a:effectLst/>
            </a:endParaRPr>
          </a:p>
        </p:txBody>
      </p:sp>
    </p:spTree>
    <p:extLst>
      <p:ext uri="{BB962C8B-B14F-4D97-AF65-F5344CB8AC3E}">
        <p14:creationId xmlns:p14="http://schemas.microsoft.com/office/powerpoint/2010/main" val="609143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 A Closer Look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4" name="Content Placeholder 3"/>
          <p:cNvSpPr>
            <a:spLocks noGrp="1"/>
          </p:cNvSpPr>
          <p:nvPr>
            <p:ph idx="1"/>
          </p:nvPr>
        </p:nvSpPr>
        <p:spPr>
          <a:xfrm>
            <a:off x="457200" y="1913474"/>
            <a:ext cx="5616054" cy="4019126"/>
          </a:xfrm>
        </p:spPr>
        <p:txBody>
          <a:bodyPr/>
          <a:lstStyle/>
          <a:p>
            <a:pPr marL="457200" indent="-457200">
              <a:buFont typeface="Arial" pitchFamily="34" charset="0"/>
              <a:buChar char="•"/>
            </a:pPr>
            <a:r>
              <a:rPr lang="en-US" dirty="0" smtClean="0"/>
              <a:t>Think of an example of modeling that you would share with a colleague who wanted to better understand modeling in the context of a math curriculum.</a:t>
            </a:r>
            <a:endParaRPr lang="en-US" dirty="0"/>
          </a:p>
        </p:txBody>
      </p:sp>
      <p:pic>
        <p:nvPicPr>
          <p:cNvPr id="6" name="Picture 2" descr="C:\Documents and Settings\jdiniz\Local Settings\Temporary Internet Files\Content.IE5\3CKUH0AK\MC90023946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 A Closer Look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13</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b="1" dirty="0" smtClean="0"/>
              <a:t>Descriptive modeling </a:t>
            </a:r>
            <a:r>
              <a:rPr lang="en-US" dirty="0" smtClean="0"/>
              <a:t>– </a:t>
            </a:r>
            <a:r>
              <a:rPr lang="en-US" dirty="0"/>
              <a:t>using concrete materials or pictorial displays to study quantitative </a:t>
            </a:r>
            <a:r>
              <a:rPr lang="en-US" dirty="0" smtClean="0"/>
              <a:t>relationships</a:t>
            </a:r>
          </a:p>
          <a:p>
            <a:pPr marL="457200" indent="-457200">
              <a:buFont typeface="Arial" pitchFamily="34" charset="0"/>
              <a:buChar char="•"/>
            </a:pPr>
            <a:r>
              <a:rPr lang="en-US" b="1" dirty="0" smtClean="0"/>
              <a:t>Analytic modeling </a:t>
            </a:r>
            <a:r>
              <a:rPr lang="en-US" dirty="0" smtClean="0"/>
              <a:t>– using graphical representations, equations, </a:t>
            </a:r>
            <a:r>
              <a:rPr lang="en-US" dirty="0"/>
              <a:t>or statistical representations to provide </a:t>
            </a:r>
            <a:r>
              <a:rPr lang="en-US" dirty="0" smtClean="0"/>
              <a:t>analysis, revealing additional insights to the </a:t>
            </a:r>
            <a:r>
              <a:rPr lang="en-US" dirty="0"/>
              <a:t>relationships between </a:t>
            </a:r>
            <a:r>
              <a:rPr lang="en-US" dirty="0" smtClean="0"/>
              <a:t>variables.</a:t>
            </a:r>
          </a:p>
          <a:p>
            <a:pPr marL="0" indent="0"/>
            <a:r>
              <a:rPr lang="en-US" dirty="0"/>
              <a:t>	</a:t>
            </a:r>
            <a:r>
              <a:rPr lang="en-US" dirty="0" smtClean="0"/>
              <a:t>					- See CCLS for Mathematics p. 55-56</a:t>
            </a:r>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246014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Modeling</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14</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PK-K:  Modeling their environment / real </a:t>
            </a:r>
            <a:r>
              <a:rPr lang="en-US" dirty="0"/>
              <a:t>world objects using geometric shapes and </a:t>
            </a:r>
            <a:r>
              <a:rPr lang="en-US" dirty="0" smtClean="0"/>
              <a:t>figures</a:t>
            </a:r>
          </a:p>
          <a:p>
            <a:pPr marL="457200" indent="-457200">
              <a:buFont typeface="Arial" pitchFamily="34" charset="0"/>
              <a:buChar char="•"/>
            </a:pPr>
            <a:r>
              <a:rPr lang="en-US" dirty="0" smtClean="0"/>
              <a:t>K-1:  Modeling </a:t>
            </a:r>
            <a:r>
              <a:rPr lang="en-US" dirty="0"/>
              <a:t>forms of addition and subtraction situations using </a:t>
            </a:r>
            <a:r>
              <a:rPr lang="en-US" dirty="0" smtClean="0"/>
              <a:t>concrete materials or diagrams</a:t>
            </a:r>
          </a:p>
          <a:p>
            <a:pPr marL="457200" indent="-457200">
              <a:buFont typeface="Arial" pitchFamily="34" charset="0"/>
              <a:buChar char="•"/>
            </a:pPr>
            <a:r>
              <a:rPr lang="en-US" dirty="0" smtClean="0"/>
              <a:t>2-5:  Place value models, multiplication models (equal groups, array, area), visual fraction models, and number line models.</a:t>
            </a:r>
          </a:p>
          <a:p>
            <a:pPr marL="457200" indent="-457200">
              <a:buFont typeface="Arial" pitchFamily="34" charset="0"/>
              <a:buChar char="•"/>
            </a:pPr>
            <a:r>
              <a:rPr lang="en-US" dirty="0" smtClean="0"/>
              <a:t>6-12: Tables or graphs of observations, geometrical and/or 3-D models of real world objects.</a:t>
            </a:r>
            <a:endParaRPr lang="en-US" dirty="0"/>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116090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Modeling</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4-7:  Use tape diagrams and/or equations to model relationships between two or more quantities.</a:t>
            </a:r>
          </a:p>
          <a:p>
            <a:pPr marL="457200" indent="-457200">
              <a:buFont typeface="Arial" pitchFamily="34" charset="0"/>
              <a:buChar char="•"/>
            </a:pPr>
            <a:r>
              <a:rPr lang="en-US" dirty="0" smtClean="0"/>
              <a:t>6-12:  Use equations and/or functions to model relationships between two or more variables.</a:t>
            </a:r>
          </a:p>
          <a:p>
            <a:pPr marL="457200" indent="-457200">
              <a:buFont typeface="Arial" pitchFamily="34" charset="0"/>
              <a:buChar char="•"/>
            </a:pPr>
            <a:r>
              <a:rPr lang="en-US" dirty="0" smtClean="0"/>
              <a:t>9-12:  Use probability models and statistical representations to analyze chance processes.</a:t>
            </a:r>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416851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 A Closer Look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16</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Summarize with a partner what the key difference is between descriptive and analytic modeling.</a:t>
            </a:r>
          </a:p>
          <a:p>
            <a:pPr marL="457200" indent="-457200">
              <a:buFont typeface="Arial" pitchFamily="34" charset="0"/>
              <a:buChar char="•"/>
            </a:pPr>
            <a:r>
              <a:rPr lang="en-US" dirty="0" smtClean="0"/>
              <a:t>The key difference lies in whether the modeling simply facilitates informative visualization, or allows for new and deeper analysis.</a:t>
            </a:r>
          </a:p>
          <a:p>
            <a:endParaRPr lang="en-US" dirty="0"/>
          </a:p>
        </p:txBody>
      </p:sp>
    </p:spTree>
    <p:extLst>
      <p:ext uri="{BB962C8B-B14F-4D97-AF65-F5344CB8AC3E}">
        <p14:creationId xmlns:p14="http://schemas.microsoft.com/office/powerpoint/2010/main" val="17255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Modeling Process: G9-12 and Beyond</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17</a:t>
            </a:fld>
            <a:endParaRPr lang="en-US" dirty="0"/>
          </a:p>
        </p:txBody>
      </p:sp>
      <p:sp>
        <p:nvSpPr>
          <p:cNvPr id="4" name="Content Placeholder 3"/>
          <p:cNvSpPr>
            <a:spLocks noGrp="1"/>
          </p:cNvSpPr>
          <p:nvPr>
            <p:ph idx="1"/>
          </p:nvPr>
        </p:nvSpPr>
        <p:spPr>
          <a:xfrm>
            <a:off x="457200" y="1913474"/>
            <a:ext cx="8474652" cy="4019126"/>
          </a:xfrm>
        </p:spPr>
        <p:txBody>
          <a:bodyPr/>
          <a:lstStyle/>
          <a:p>
            <a:pPr marL="514350" indent="-514350">
              <a:buFont typeface="+mj-lt"/>
              <a:buAutoNum type="arabicPeriod"/>
            </a:pPr>
            <a:r>
              <a:rPr lang="en-US" dirty="0" smtClean="0"/>
              <a:t>Choose </a:t>
            </a:r>
            <a:r>
              <a:rPr lang="en-US" dirty="0"/>
              <a:t>variables </a:t>
            </a:r>
            <a:r>
              <a:rPr lang="en-US" dirty="0" smtClean="0"/>
              <a:t>to represent </a:t>
            </a:r>
            <a:r>
              <a:rPr lang="en-US" dirty="0"/>
              <a:t>essential </a:t>
            </a:r>
            <a:r>
              <a:rPr lang="en-US" dirty="0" smtClean="0"/>
              <a:t>features.</a:t>
            </a:r>
          </a:p>
          <a:p>
            <a:pPr marL="514350" indent="-514350">
              <a:buFont typeface="+mj-lt"/>
              <a:buAutoNum type="arabicPeriod"/>
            </a:pPr>
            <a:r>
              <a:rPr lang="en-US" dirty="0"/>
              <a:t>F</a:t>
            </a:r>
            <a:r>
              <a:rPr lang="en-US" dirty="0" smtClean="0"/>
              <a:t>ormulate </a:t>
            </a:r>
            <a:r>
              <a:rPr lang="en-US" dirty="0"/>
              <a:t>the model </a:t>
            </a:r>
            <a:r>
              <a:rPr lang="en-US" dirty="0" smtClean="0"/>
              <a:t>(e.g., create </a:t>
            </a:r>
            <a:r>
              <a:rPr lang="en-US" dirty="0"/>
              <a:t>the </a:t>
            </a:r>
            <a:r>
              <a:rPr lang="en-US" dirty="0" smtClean="0"/>
              <a:t>equations).</a:t>
            </a:r>
          </a:p>
          <a:p>
            <a:pPr marL="514350" indent="-514350">
              <a:buFont typeface="+mj-lt"/>
              <a:buAutoNum type="arabicPeriod"/>
            </a:pPr>
            <a:r>
              <a:rPr lang="en-US" dirty="0" smtClean="0"/>
              <a:t>Analyze </a:t>
            </a:r>
            <a:r>
              <a:rPr lang="en-US" dirty="0"/>
              <a:t>the model (the relationships depicted) to draw </a:t>
            </a:r>
            <a:r>
              <a:rPr lang="en-US" dirty="0" smtClean="0"/>
              <a:t>conclusions.</a:t>
            </a:r>
          </a:p>
          <a:p>
            <a:pPr marL="514350" indent="-514350">
              <a:buFont typeface="+mj-lt"/>
              <a:buAutoNum type="arabicPeriod"/>
            </a:pPr>
            <a:r>
              <a:rPr lang="en-US" dirty="0" smtClean="0"/>
              <a:t>Interpret </a:t>
            </a:r>
            <a:r>
              <a:rPr lang="en-US" dirty="0"/>
              <a:t>the results in terms of the original </a:t>
            </a:r>
            <a:r>
              <a:rPr lang="en-US" dirty="0" smtClean="0"/>
              <a:t>situation.</a:t>
            </a:r>
          </a:p>
          <a:p>
            <a:pPr marL="514350" indent="-514350">
              <a:buFont typeface="+mj-lt"/>
              <a:buAutoNum type="arabicPeriod"/>
            </a:pPr>
            <a:r>
              <a:rPr lang="en-US" dirty="0" smtClean="0"/>
              <a:t>Validate </a:t>
            </a:r>
            <a:r>
              <a:rPr lang="en-US" dirty="0"/>
              <a:t>the conclusions by comparing them to the </a:t>
            </a:r>
            <a:r>
              <a:rPr lang="en-US" dirty="0" smtClean="0"/>
              <a:t>situation, then either improve model and repeat, or:</a:t>
            </a:r>
          </a:p>
          <a:p>
            <a:pPr marL="514350" indent="-514350">
              <a:buFont typeface="+mj-lt"/>
              <a:buAutoNum type="arabicPeriod"/>
            </a:pPr>
            <a:r>
              <a:rPr lang="en-US" dirty="0" smtClean="0"/>
              <a:t>Report the results incl. assumptions, approx. made.</a:t>
            </a:r>
            <a:endParaRPr lang="en-US" dirty="0"/>
          </a:p>
        </p:txBody>
      </p:sp>
    </p:spTree>
    <p:extLst>
      <p:ext uri="{BB962C8B-B14F-4D97-AF65-F5344CB8AC3E}">
        <p14:creationId xmlns:p14="http://schemas.microsoft.com/office/powerpoint/2010/main" val="3775134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 A Closer Look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18</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a:t>How does </a:t>
            </a:r>
            <a:r>
              <a:rPr lang="en-US" dirty="0" smtClean="0"/>
              <a:t>knowledge of the </a:t>
            </a:r>
            <a:r>
              <a:rPr lang="en-US" dirty="0"/>
              <a:t>modeling cycle and expectations for high school students inform our </a:t>
            </a:r>
            <a:r>
              <a:rPr lang="en-US" dirty="0" smtClean="0"/>
              <a:t>approach to modeling </a:t>
            </a:r>
            <a:r>
              <a:rPr lang="en-US" dirty="0"/>
              <a:t>in grades PK-5?</a:t>
            </a:r>
          </a:p>
        </p:txBody>
      </p:sp>
    </p:spTree>
    <p:extLst>
      <p:ext uri="{BB962C8B-B14F-4D97-AF65-F5344CB8AC3E}">
        <p14:creationId xmlns:p14="http://schemas.microsoft.com/office/powerpoint/2010/main" val="154480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 Modeling in the Standards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p:txBody>
          <a:bodyPr/>
          <a:lstStyle/>
          <a:p>
            <a:pPr marL="457200" lvl="0" indent="-457200">
              <a:buFont typeface="Arial" pitchFamily="34" charset="0"/>
              <a:buChar char="•"/>
            </a:pPr>
            <a:r>
              <a:rPr lang="en-US" sz="2400" dirty="0" smtClean="0"/>
              <a:t>Application is the students’ ability to use relevant conceptual understandings and appropriate strategies and tools even when not </a:t>
            </a:r>
            <a:r>
              <a:rPr lang="en-US" sz="2400" dirty="0"/>
              <a:t>prompted to do so.</a:t>
            </a:r>
          </a:p>
          <a:p>
            <a:pPr marL="457200" lvl="0" indent="-457200">
              <a:buFont typeface="Arial" pitchFamily="34" charset="0"/>
              <a:buChar char="•"/>
            </a:pPr>
            <a:r>
              <a:rPr lang="en-US" sz="2400" dirty="0" smtClean="0"/>
              <a:t>Modeling can be descriptive, using concrete materials or pictorial displays to study quantitative relationships, or analytical, using equations or statistical representations to provide analysis of the relationships between variables (quantities).</a:t>
            </a:r>
          </a:p>
          <a:p>
            <a:pPr marL="457200" lvl="0" indent="-457200">
              <a:buFont typeface="Arial" pitchFamily="34" charset="0"/>
              <a:buChar char="•"/>
            </a:pPr>
            <a:r>
              <a:rPr lang="en-US" sz="2400" dirty="0" smtClean="0"/>
              <a:t>A curriculum rich in application, including modeling, provides coherence from PK – 12 and beyond, to college and career.</a:t>
            </a:r>
            <a:endParaRPr lang="en-US" sz="2400" dirty="0"/>
          </a:p>
        </p:txBody>
      </p:sp>
    </p:spTree>
    <p:extLst>
      <p:ext uri="{BB962C8B-B14F-4D97-AF65-F5344CB8AC3E}">
        <p14:creationId xmlns:p14="http://schemas.microsoft.com/office/powerpoint/2010/main" val="20376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a:t>
            </a:fld>
            <a:endParaRPr lang="en-US" dirty="0"/>
          </a:p>
        </p:txBody>
      </p:sp>
      <p:sp>
        <p:nvSpPr>
          <p:cNvPr id="4" name="Content Placeholder 3"/>
          <p:cNvSpPr>
            <a:spLocks noGrp="1"/>
          </p:cNvSpPr>
          <p:nvPr>
            <p:ph idx="1"/>
          </p:nvPr>
        </p:nvSpPr>
        <p:spPr/>
        <p:txBody>
          <a:bodyPr/>
          <a:lstStyle/>
          <a:p>
            <a:pPr marL="457200" lvl="0" indent="-457200">
              <a:buFont typeface="Arial" pitchFamily="34" charset="0"/>
              <a:buChar char="•"/>
            </a:pPr>
            <a:r>
              <a:rPr lang="en-US" dirty="0"/>
              <a:t>Examine the application component of rigor in </a:t>
            </a:r>
            <a:r>
              <a:rPr lang="en-US" dirty="0" smtClean="0"/>
              <a:t>G3—M5 and related </a:t>
            </a:r>
            <a:r>
              <a:rPr lang="en-US" dirty="0"/>
              <a:t>content from grades 4 and 5.</a:t>
            </a:r>
          </a:p>
          <a:p>
            <a:pPr marL="457200" lvl="0" indent="-457200">
              <a:buFont typeface="Arial" pitchFamily="34" charset="0"/>
              <a:buChar char="•"/>
            </a:pPr>
            <a:r>
              <a:rPr lang="en-US" dirty="0"/>
              <a:t>Explore a deep understanding of modeling and its application in the standards.</a:t>
            </a:r>
          </a:p>
          <a:p>
            <a:pPr marL="457200" lvl="0" indent="-457200">
              <a:buFont typeface="Arial" pitchFamily="34" charset="0"/>
              <a:buChar char="•"/>
            </a:pPr>
            <a:r>
              <a:rPr lang="en-US" dirty="0"/>
              <a:t>Experience how proficiency in the tape diagram method can be developed in students and colleagues.</a:t>
            </a:r>
          </a:p>
          <a:p>
            <a:pPr marL="457200" indent="-457200">
              <a:buFont typeface="Arial" pitchFamily="34" charset="0"/>
              <a:buChar char="•"/>
            </a:pPr>
            <a:r>
              <a:rPr lang="en-US" dirty="0"/>
              <a:t>Experience writing word problems that are well suited to the tape diagram</a:t>
            </a:r>
            <a:r>
              <a:rPr lang="en-US" dirty="0" smtClean="0"/>
              <a:t>.</a:t>
            </a:r>
            <a:endParaRPr lang="en-US" sz="2500" dirty="0"/>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p:txBody>
          <a:bodyPr/>
          <a:lstStyle/>
          <a:p>
            <a:r>
              <a:rPr lang="en-US" b="1" dirty="0"/>
              <a:t>Application in G3–M5 </a:t>
            </a:r>
          </a:p>
          <a:p>
            <a:r>
              <a:rPr lang="en-US" sz="2800" b="1" dirty="0" smtClean="0">
                <a:effectLst/>
              </a:rPr>
              <a:t>Modeling in the Standards</a:t>
            </a:r>
          </a:p>
          <a:p>
            <a:r>
              <a:rPr lang="en-US" sz="2800" b="1" dirty="0" smtClean="0">
                <a:effectLst>
                  <a:glow rad="228600">
                    <a:srgbClr val="A56877">
                      <a:alpha val="40000"/>
                    </a:srgbClr>
                  </a:glow>
                </a:effectLst>
              </a:rPr>
              <a:t>Building Proficiency with Tape Diagrams</a:t>
            </a:r>
          </a:p>
          <a:p>
            <a:r>
              <a:rPr lang="en-US" b="1" dirty="0" smtClean="0"/>
              <a:t>Writing Word Problems and Real-World Problems</a:t>
            </a:r>
          </a:p>
          <a:p>
            <a:endParaRPr lang="en-US" b="1" dirty="0"/>
          </a:p>
          <a:p>
            <a:endParaRPr lang="en-US" sz="2800" b="1" dirty="0">
              <a:effectLst/>
            </a:endParaRPr>
          </a:p>
        </p:txBody>
      </p:sp>
    </p:spTree>
    <p:extLst>
      <p:ext uri="{BB962C8B-B14F-4D97-AF65-F5344CB8AC3E}">
        <p14:creationId xmlns:p14="http://schemas.microsoft.com/office/powerpoint/2010/main" val="315314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Tape Diagrams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sp>
        <p:nvSpPr>
          <p:cNvPr id="7" name="Content Placeholder 3"/>
          <p:cNvSpPr>
            <a:spLocks noGrp="1"/>
          </p:cNvSpPr>
          <p:nvPr>
            <p:ph idx="1"/>
          </p:nvPr>
        </p:nvSpPr>
        <p:spPr/>
        <p:txBody>
          <a:bodyPr/>
          <a:lstStyle/>
          <a:p>
            <a:pPr marL="457200" indent="-457200">
              <a:buFont typeface="Arial" pitchFamily="34" charset="0"/>
              <a:buChar char="•"/>
            </a:pPr>
            <a:r>
              <a:rPr lang="en-US" dirty="0" smtClean="0"/>
              <a:t>Promote </a:t>
            </a:r>
            <a:r>
              <a:rPr lang="en-US" b="1" dirty="0" smtClean="0"/>
              <a:t>perseverance</a:t>
            </a:r>
            <a:r>
              <a:rPr lang="en-US" dirty="0" smtClean="0"/>
              <a:t> in reasoning through problems.</a:t>
            </a:r>
          </a:p>
          <a:p>
            <a:pPr marL="457200" indent="-457200">
              <a:buFont typeface="Arial" pitchFamily="34" charset="0"/>
              <a:buChar char="•"/>
            </a:pPr>
            <a:r>
              <a:rPr lang="en-US" dirty="0" smtClean="0"/>
              <a:t>Develop students’ independence in asking themselves:</a:t>
            </a:r>
            <a:endParaRPr lang="en-US" sz="2600" dirty="0"/>
          </a:p>
          <a:p>
            <a:pPr marL="685800" lvl="1" indent="-228600"/>
            <a:r>
              <a:rPr lang="en-US" dirty="0" smtClean="0"/>
              <a:t>“</a:t>
            </a:r>
            <a:r>
              <a:rPr lang="en-US" dirty="0"/>
              <a:t>Can I draw something</a:t>
            </a:r>
            <a:r>
              <a:rPr lang="en-US" dirty="0" smtClean="0"/>
              <a:t>?”</a:t>
            </a:r>
          </a:p>
          <a:p>
            <a:pPr marL="685800" lvl="1" indent="-228600"/>
            <a:r>
              <a:rPr lang="en-US" dirty="0" smtClean="0"/>
              <a:t>“What can I label?”</a:t>
            </a:r>
            <a:endParaRPr lang="en-US" dirty="0"/>
          </a:p>
          <a:p>
            <a:pPr marL="685800" lvl="1" indent="-228600"/>
            <a:r>
              <a:rPr lang="en-US" dirty="0"/>
              <a:t>“What do I see?” </a:t>
            </a:r>
          </a:p>
          <a:p>
            <a:pPr marL="685800" lvl="1" indent="-228600"/>
            <a:r>
              <a:rPr lang="en-US" dirty="0" smtClean="0"/>
              <a:t>“</a:t>
            </a:r>
            <a:r>
              <a:rPr lang="en-US" dirty="0"/>
              <a:t>What can I learn from my drawing?” </a:t>
            </a:r>
          </a:p>
          <a:p>
            <a:pPr marL="457200" indent="-457200">
              <a:buFont typeface="Arial" pitchFamily="34" charset="0"/>
              <a:buChar char="•"/>
            </a:pPr>
            <a:endParaRPr lang="en-US" dirty="0" smtClean="0"/>
          </a:p>
        </p:txBody>
      </p:sp>
    </p:spTree>
    <p:extLst>
      <p:ext uri="{BB962C8B-B14F-4D97-AF65-F5344CB8AC3E}">
        <p14:creationId xmlns:p14="http://schemas.microsoft.com/office/powerpoint/2010/main" val="531045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the Tape Diagram</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22</a:t>
            </a:fld>
            <a:endParaRPr lang="en-US" dirty="0"/>
          </a:p>
        </p:txBody>
      </p:sp>
      <p:sp>
        <p:nvSpPr>
          <p:cNvPr id="4" name="Content Placeholder 3"/>
          <p:cNvSpPr>
            <a:spLocks noGrp="1"/>
          </p:cNvSpPr>
          <p:nvPr>
            <p:ph idx="1"/>
          </p:nvPr>
        </p:nvSpPr>
        <p:spPr/>
        <p:txBody>
          <a:bodyPr/>
          <a:lstStyle/>
          <a:p>
            <a:r>
              <a:rPr lang="en-US" dirty="0" smtClean="0"/>
              <a:t> </a:t>
            </a:r>
            <a:endParaRPr lang="en-US" dirty="0"/>
          </a:p>
        </p:txBody>
      </p:sp>
      <p:sp>
        <p:nvSpPr>
          <p:cNvPr id="5" name="Rectangle 4"/>
          <p:cNvSpPr/>
          <p:nvPr/>
        </p:nvSpPr>
        <p:spPr>
          <a:xfrm>
            <a:off x="1214651" y="2674961"/>
            <a:ext cx="155584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70496" y="2677235"/>
            <a:ext cx="106452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14579" y="2731826"/>
            <a:ext cx="155584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14579" y="3348249"/>
            <a:ext cx="106452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Brace 5"/>
          <p:cNvSpPr/>
          <p:nvPr/>
        </p:nvSpPr>
        <p:spPr>
          <a:xfrm>
            <a:off x="7498080" y="2677235"/>
            <a:ext cx="302150" cy="1171196"/>
          </a:xfrm>
          <a:prstGeom prst="rightBrace">
            <a:avLst>
              <a:gd name="adj1" fmla="val 6622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p:cNvSpPr/>
          <p:nvPr/>
        </p:nvSpPr>
        <p:spPr>
          <a:xfrm rot="16200000">
            <a:off x="2373761" y="1090297"/>
            <a:ext cx="302150" cy="2620370"/>
          </a:xfrm>
          <a:prstGeom prst="rightBrace">
            <a:avLst>
              <a:gd name="adj1" fmla="val 6622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361535" y="1863934"/>
            <a:ext cx="572494" cy="338554"/>
          </a:xfrm>
          <a:prstGeom prst="rect">
            <a:avLst/>
          </a:prstGeom>
          <a:noFill/>
        </p:spPr>
        <p:txBody>
          <a:bodyPr wrap="square" rtlCol="0">
            <a:spAutoFit/>
          </a:bodyPr>
          <a:lstStyle/>
          <a:p>
            <a:r>
              <a:rPr lang="en-US" sz="2400" dirty="0" smtClean="0">
                <a:solidFill>
                  <a:schemeClr val="accent1">
                    <a:lumMod val="75000"/>
                  </a:schemeClr>
                </a:solidFill>
              </a:rPr>
              <a:t>8</a:t>
            </a:r>
            <a:endParaRPr lang="en-US" sz="2400" dirty="0">
              <a:solidFill>
                <a:schemeClr val="accent1">
                  <a:lumMod val="75000"/>
                </a:schemeClr>
              </a:solidFill>
            </a:endParaRPr>
          </a:p>
        </p:txBody>
      </p:sp>
      <p:sp>
        <p:nvSpPr>
          <p:cNvPr id="12" name="TextBox 11"/>
          <p:cNvSpPr txBox="1"/>
          <p:nvPr/>
        </p:nvSpPr>
        <p:spPr>
          <a:xfrm>
            <a:off x="1825591" y="2634291"/>
            <a:ext cx="572494" cy="338554"/>
          </a:xfrm>
          <a:prstGeom prst="rect">
            <a:avLst/>
          </a:prstGeom>
          <a:noFill/>
        </p:spPr>
        <p:txBody>
          <a:bodyPr wrap="square" rtlCol="0">
            <a:spAutoFit/>
          </a:bodyPr>
          <a:lstStyle/>
          <a:p>
            <a:r>
              <a:rPr lang="en-US" sz="2400" dirty="0" smtClean="0">
                <a:solidFill>
                  <a:schemeClr val="accent1">
                    <a:lumMod val="75000"/>
                  </a:schemeClr>
                </a:solidFill>
              </a:rPr>
              <a:t>5</a:t>
            </a:r>
            <a:endParaRPr lang="en-US" sz="2400" dirty="0">
              <a:solidFill>
                <a:schemeClr val="accent1">
                  <a:lumMod val="75000"/>
                </a:schemeClr>
              </a:solidFill>
            </a:endParaRPr>
          </a:p>
        </p:txBody>
      </p:sp>
      <p:sp>
        <p:nvSpPr>
          <p:cNvPr id="13" name="TextBox 12"/>
          <p:cNvSpPr txBox="1"/>
          <p:nvPr/>
        </p:nvSpPr>
        <p:spPr>
          <a:xfrm>
            <a:off x="3157988" y="2632017"/>
            <a:ext cx="572494" cy="338554"/>
          </a:xfrm>
          <a:prstGeom prst="rect">
            <a:avLst/>
          </a:prstGeom>
          <a:noFill/>
        </p:spPr>
        <p:txBody>
          <a:bodyPr wrap="square" rtlCol="0">
            <a:spAutoFit/>
          </a:bodyPr>
          <a:lstStyle/>
          <a:p>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4" name="TextBox 13"/>
          <p:cNvSpPr txBox="1"/>
          <p:nvPr/>
        </p:nvSpPr>
        <p:spPr>
          <a:xfrm>
            <a:off x="7873118" y="3025314"/>
            <a:ext cx="572494" cy="338554"/>
          </a:xfrm>
          <a:prstGeom prst="rect">
            <a:avLst/>
          </a:prstGeom>
          <a:noFill/>
        </p:spPr>
        <p:txBody>
          <a:bodyPr wrap="square" rtlCol="0">
            <a:spAutoFit/>
          </a:bodyPr>
          <a:lstStyle/>
          <a:p>
            <a:r>
              <a:rPr lang="en-US" sz="2400" dirty="0" smtClean="0">
                <a:solidFill>
                  <a:schemeClr val="accent1">
                    <a:lumMod val="75000"/>
                  </a:schemeClr>
                </a:solidFill>
              </a:rPr>
              <a:t>8</a:t>
            </a:r>
            <a:endParaRPr lang="en-US" sz="2400" dirty="0">
              <a:solidFill>
                <a:schemeClr val="accent1">
                  <a:lumMod val="75000"/>
                </a:schemeClr>
              </a:solidFill>
            </a:endParaRPr>
          </a:p>
        </p:txBody>
      </p:sp>
      <p:sp>
        <p:nvSpPr>
          <p:cNvPr id="15" name="TextBox 14"/>
          <p:cNvSpPr txBox="1"/>
          <p:nvPr/>
        </p:nvSpPr>
        <p:spPr>
          <a:xfrm>
            <a:off x="6433825" y="2697899"/>
            <a:ext cx="572494" cy="338554"/>
          </a:xfrm>
          <a:prstGeom prst="rect">
            <a:avLst/>
          </a:prstGeom>
          <a:noFill/>
        </p:spPr>
        <p:txBody>
          <a:bodyPr wrap="square" rtlCol="0">
            <a:spAutoFit/>
          </a:bodyPr>
          <a:lstStyle/>
          <a:p>
            <a:r>
              <a:rPr lang="en-US" sz="2400" dirty="0" smtClean="0">
                <a:solidFill>
                  <a:schemeClr val="accent1">
                    <a:lumMod val="75000"/>
                  </a:schemeClr>
                </a:solidFill>
              </a:rPr>
              <a:t>5</a:t>
            </a:r>
            <a:endParaRPr lang="en-US" sz="2400" dirty="0">
              <a:solidFill>
                <a:schemeClr val="accent1">
                  <a:lumMod val="75000"/>
                </a:schemeClr>
              </a:solidFill>
            </a:endParaRPr>
          </a:p>
        </p:txBody>
      </p:sp>
      <p:sp>
        <p:nvSpPr>
          <p:cNvPr id="16" name="TextBox 15"/>
          <p:cNvSpPr txBox="1"/>
          <p:nvPr/>
        </p:nvSpPr>
        <p:spPr>
          <a:xfrm>
            <a:off x="6212506" y="3308494"/>
            <a:ext cx="572494" cy="338554"/>
          </a:xfrm>
          <a:prstGeom prst="rect">
            <a:avLst/>
          </a:prstGeom>
          <a:noFill/>
        </p:spPr>
        <p:txBody>
          <a:bodyPr wrap="square" rtlCol="0">
            <a:spAutoFit/>
          </a:bodyPr>
          <a:lstStyle/>
          <a:p>
            <a:r>
              <a:rPr lang="en-US" sz="2400" dirty="0" smtClean="0">
                <a:solidFill>
                  <a:schemeClr val="accent1">
                    <a:lumMod val="75000"/>
                  </a:schemeClr>
                </a:solidFill>
              </a:rPr>
              <a:t>?</a:t>
            </a:r>
            <a:endParaRPr lang="en-US" sz="2400" dirty="0">
              <a:solidFill>
                <a:schemeClr val="accent1">
                  <a:lumMod val="75000"/>
                </a:schemeClr>
              </a:solidFill>
            </a:endParaRPr>
          </a:p>
        </p:txBody>
      </p:sp>
    </p:spTree>
    <p:extLst>
      <p:ext uri="{BB962C8B-B14F-4D97-AF65-F5344CB8AC3E}">
        <p14:creationId xmlns:p14="http://schemas.microsoft.com/office/powerpoint/2010/main" val="398075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for Tape Diagrams in PK–1</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23</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682" y="1997043"/>
            <a:ext cx="3316113" cy="186531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120" y="2009156"/>
            <a:ext cx="3294579" cy="185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351" y="4019573"/>
            <a:ext cx="4333813" cy="1987597"/>
          </a:xfrm>
          <a:prstGeom prst="rect">
            <a:avLst/>
          </a:prstGeom>
        </p:spPr>
      </p:pic>
    </p:spTree>
    <p:extLst>
      <p:ext uri="{BB962C8B-B14F-4D97-AF65-F5344CB8AC3E}">
        <p14:creationId xmlns:p14="http://schemas.microsoft.com/office/powerpoint/2010/main" val="3126063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into Tape Diagrams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24</a:t>
            </a:fld>
            <a:endParaRPr lang="en-US" dirty="0"/>
          </a:p>
        </p:txBody>
      </p:sp>
      <p:sp>
        <p:nvSpPr>
          <p:cNvPr id="7" name="Content Placeholder 3"/>
          <p:cNvSpPr>
            <a:spLocks noGrp="1"/>
          </p:cNvSpPr>
          <p:nvPr>
            <p:ph idx="1"/>
          </p:nvPr>
        </p:nvSpPr>
        <p:spPr/>
        <p:txBody>
          <a:bodyPr/>
          <a:lstStyle/>
          <a:p>
            <a:pPr marL="0" indent="0"/>
            <a:r>
              <a:rPr lang="en-US" dirty="0" smtClean="0"/>
              <a:t>Sara has 5 stamps.  Mark has 3 stamps.  How many more stamps does Sara than Mark?</a:t>
            </a:r>
          </a:p>
          <a:p>
            <a:pPr marL="0" indent="0"/>
            <a:endParaRPr lang="en-US" dirty="0"/>
          </a:p>
          <a:p>
            <a:pPr marL="0" indent="0"/>
            <a:r>
              <a:rPr lang="en-US" dirty="0"/>
              <a:t>&lt;&lt; </a:t>
            </a:r>
            <a:r>
              <a:rPr lang="en-US" dirty="0" smtClean="0"/>
              <a:t>insert graphic here to show pictures laid out discretely, then bars with vertical break lines &gt;&gt;</a:t>
            </a:r>
            <a:endParaRPr lang="en-US" dirty="0"/>
          </a:p>
          <a:p>
            <a:pPr marL="0" indent="0"/>
            <a:endParaRPr lang="en-US" dirty="0"/>
          </a:p>
        </p:txBody>
      </p:sp>
    </p:spTree>
    <p:extLst>
      <p:ext uri="{BB962C8B-B14F-4D97-AF65-F5344CB8AC3E}">
        <p14:creationId xmlns:p14="http://schemas.microsoft.com/office/powerpoint/2010/main" val="9113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840"/>
            <a:ext cx="8229600" cy="824382"/>
          </a:xfrm>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sp>
        <p:nvSpPr>
          <p:cNvPr id="4" name="Content Placeholder 3"/>
          <p:cNvSpPr>
            <a:spLocks noGrp="1"/>
          </p:cNvSpPr>
          <p:nvPr>
            <p:ph idx="1"/>
          </p:nvPr>
        </p:nvSpPr>
        <p:spPr>
          <a:xfrm>
            <a:off x="457200" y="955343"/>
            <a:ext cx="8229600" cy="4977257"/>
          </a:xfrm>
        </p:spPr>
        <p:txBody>
          <a:bodyPr/>
          <a:lstStyle/>
          <a:p>
            <a:r>
              <a:rPr lang="en-US" dirty="0" smtClean="0"/>
              <a:t>Example 1:  Sara </a:t>
            </a:r>
            <a:r>
              <a:rPr lang="en-US" dirty="0"/>
              <a:t>has 5 stamps.  Mark </a:t>
            </a:r>
            <a:r>
              <a:rPr lang="en-US" dirty="0" smtClean="0"/>
              <a:t>brings her 4 more stamps</a:t>
            </a:r>
            <a:r>
              <a:rPr lang="en-US" dirty="0"/>
              <a:t>.  How many </a:t>
            </a:r>
            <a:r>
              <a:rPr lang="en-US" dirty="0" smtClean="0"/>
              <a:t>stamps does Sara have now?</a:t>
            </a:r>
          </a:p>
        </p:txBody>
      </p:sp>
    </p:spTree>
    <p:extLst>
      <p:ext uri="{BB962C8B-B14F-4D97-AF65-F5344CB8AC3E}">
        <p14:creationId xmlns:p14="http://schemas.microsoft.com/office/powerpoint/2010/main" val="125193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840"/>
            <a:ext cx="8229600" cy="824382"/>
          </a:xfrm>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26</a:t>
            </a:fld>
            <a:endParaRPr lang="en-US" dirty="0"/>
          </a:p>
        </p:txBody>
      </p:sp>
      <p:sp>
        <p:nvSpPr>
          <p:cNvPr id="4" name="Content Placeholder 3"/>
          <p:cNvSpPr>
            <a:spLocks noGrp="1"/>
          </p:cNvSpPr>
          <p:nvPr>
            <p:ph idx="1"/>
          </p:nvPr>
        </p:nvSpPr>
        <p:spPr>
          <a:xfrm>
            <a:off x="457200" y="955343"/>
            <a:ext cx="8229600" cy="4977257"/>
          </a:xfrm>
        </p:spPr>
        <p:txBody>
          <a:bodyPr/>
          <a:lstStyle/>
          <a:p>
            <a:r>
              <a:rPr lang="en-US" dirty="0" smtClean="0"/>
              <a:t>Example 2:  Sara has 16 stamps.  Mark brings her 4 more stamps.  How many stamps does Sara have now?</a:t>
            </a:r>
            <a:endParaRPr lang="en-US" dirty="0"/>
          </a:p>
          <a:p>
            <a:endParaRPr lang="en-US" dirty="0" smtClean="0"/>
          </a:p>
        </p:txBody>
      </p:sp>
    </p:spTree>
    <p:extLst>
      <p:ext uri="{BB962C8B-B14F-4D97-AF65-F5344CB8AC3E}">
        <p14:creationId xmlns:p14="http://schemas.microsoft.com/office/powerpoint/2010/main" val="1508938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27</a:t>
            </a:fld>
            <a:endParaRPr lang="en-US" dirty="0"/>
          </a:p>
        </p:txBody>
      </p:sp>
      <p:sp>
        <p:nvSpPr>
          <p:cNvPr id="4" name="Content Placeholder 3"/>
          <p:cNvSpPr>
            <a:spLocks noGrp="1"/>
          </p:cNvSpPr>
          <p:nvPr>
            <p:ph idx="1"/>
          </p:nvPr>
        </p:nvSpPr>
        <p:spPr>
          <a:xfrm>
            <a:off x="457200" y="960120"/>
            <a:ext cx="8229600" cy="5059143"/>
          </a:xfrm>
        </p:spPr>
        <p:txBody>
          <a:bodyPr/>
          <a:lstStyle/>
          <a:p>
            <a:r>
              <a:rPr lang="en-US" dirty="0" smtClean="0"/>
              <a:t>Example 3:  Sara brought 4 apples to school.  After Mark brings her some more apples, she has 9 apples altogether.  How many apples did Mark bring her?</a:t>
            </a:r>
          </a:p>
        </p:txBody>
      </p:sp>
    </p:spTree>
    <p:extLst>
      <p:ext uri="{BB962C8B-B14F-4D97-AF65-F5344CB8AC3E}">
        <p14:creationId xmlns:p14="http://schemas.microsoft.com/office/powerpoint/2010/main" val="2991636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1"/>
          </p:nvPr>
        </p:nvSpPr>
        <p:spPr>
          <a:xfrm>
            <a:off x="457200" y="960120"/>
            <a:ext cx="8229600" cy="5059143"/>
          </a:xfrm>
        </p:spPr>
        <p:txBody>
          <a:bodyPr/>
          <a:lstStyle/>
          <a:p>
            <a:r>
              <a:rPr lang="en-US" dirty="0" smtClean="0"/>
              <a:t>Example 4:  </a:t>
            </a:r>
            <a:r>
              <a:rPr lang="en-US" dirty="0" err="1" smtClean="0"/>
              <a:t>Matteo</a:t>
            </a:r>
            <a:r>
              <a:rPr lang="en-US" dirty="0" smtClean="0"/>
              <a:t> has 5 toy cars.  Josiah has 2 more than </a:t>
            </a:r>
            <a:r>
              <a:rPr lang="en-US" dirty="0" err="1" smtClean="0"/>
              <a:t>Matteo</a:t>
            </a:r>
            <a:r>
              <a:rPr lang="en-US" dirty="0" smtClean="0"/>
              <a:t>.  How many toy cars do </a:t>
            </a:r>
            <a:r>
              <a:rPr lang="en-US" dirty="0" err="1" smtClean="0"/>
              <a:t>Matteo</a:t>
            </a:r>
            <a:r>
              <a:rPr lang="en-US" dirty="0" smtClean="0"/>
              <a:t> and Josiah have altogether?</a:t>
            </a:r>
          </a:p>
          <a:p>
            <a:endParaRPr lang="en-US" dirty="0"/>
          </a:p>
        </p:txBody>
      </p:sp>
    </p:spTree>
    <p:extLst>
      <p:ext uri="{BB962C8B-B14F-4D97-AF65-F5344CB8AC3E}">
        <p14:creationId xmlns:p14="http://schemas.microsoft.com/office/powerpoint/2010/main" val="331342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29</a:t>
            </a:fld>
            <a:endParaRPr lang="en-US" dirty="0"/>
          </a:p>
        </p:txBody>
      </p:sp>
      <p:sp>
        <p:nvSpPr>
          <p:cNvPr id="4" name="Content Placeholder 3"/>
          <p:cNvSpPr>
            <a:spLocks noGrp="1"/>
          </p:cNvSpPr>
          <p:nvPr>
            <p:ph idx="1"/>
          </p:nvPr>
        </p:nvSpPr>
        <p:spPr>
          <a:xfrm>
            <a:off x="457200" y="960120"/>
            <a:ext cx="8229600" cy="5059143"/>
          </a:xfrm>
        </p:spPr>
        <p:txBody>
          <a:bodyPr/>
          <a:lstStyle/>
          <a:p>
            <a:r>
              <a:rPr lang="en-US" dirty="0" smtClean="0"/>
              <a:t>Example 5:  Jasmine had 328 gumballs.  Then, she gave 132 gumballs to her friend.  </a:t>
            </a:r>
            <a:r>
              <a:rPr lang="en-US" dirty="0"/>
              <a:t>How many </a:t>
            </a:r>
            <a:r>
              <a:rPr lang="en-US" dirty="0" smtClean="0"/>
              <a:t>gumballs does Jasmine have now?</a:t>
            </a:r>
            <a:endParaRPr lang="en-US" dirty="0"/>
          </a:p>
        </p:txBody>
      </p:sp>
    </p:spTree>
    <p:extLst>
      <p:ext uri="{BB962C8B-B14F-4D97-AF65-F5344CB8AC3E}">
        <p14:creationId xmlns:p14="http://schemas.microsoft.com/office/powerpoint/2010/main" val="329752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Revisited</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sp>
        <p:nvSpPr>
          <p:cNvPr id="4" name="Content Placeholder 3"/>
          <p:cNvSpPr>
            <a:spLocks noGrp="1"/>
          </p:cNvSpPr>
          <p:nvPr>
            <p:ph idx="1"/>
          </p:nvPr>
        </p:nvSpPr>
        <p:spPr>
          <a:xfrm>
            <a:off x="457201" y="1913473"/>
            <a:ext cx="7835462" cy="3817247"/>
          </a:xfrm>
        </p:spPr>
        <p:txBody>
          <a:bodyPr/>
          <a:lstStyle/>
          <a:p>
            <a:pPr marL="0" indent="0"/>
            <a:r>
              <a:rPr lang="en-US" dirty="0" smtClean="0"/>
              <a:t>“Students </a:t>
            </a:r>
            <a:r>
              <a:rPr lang="en-US" dirty="0"/>
              <a:t>are expected to use math and choose the appropriate concept for application even when they are not prompted to do so. Teachers provide opportunities at all grade levels for students to apply math concepts in “real world” situations. Teachers in content areas outside of math, particularly science, ensure that students are using math – at all grade levels – to make meaning of and access content.”  </a:t>
            </a:r>
            <a:r>
              <a:rPr lang="en-US" dirty="0" smtClean="0"/>
              <a:t>(excerpt from the Shifts)</a:t>
            </a:r>
          </a:p>
          <a:p>
            <a:endParaRPr lang="en-US" dirty="0"/>
          </a:p>
        </p:txBody>
      </p:sp>
    </p:spTree>
    <p:extLst>
      <p:ext uri="{BB962C8B-B14F-4D97-AF65-F5344CB8AC3E}">
        <p14:creationId xmlns:p14="http://schemas.microsoft.com/office/powerpoint/2010/main" val="85983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1"/>
          </p:nvPr>
        </p:nvSpPr>
        <p:spPr>
          <a:xfrm>
            <a:off x="457200" y="960120"/>
            <a:ext cx="8229600" cy="5059143"/>
          </a:xfrm>
        </p:spPr>
        <p:txBody>
          <a:bodyPr/>
          <a:lstStyle/>
          <a:p>
            <a:r>
              <a:rPr lang="en-US" dirty="0" smtClean="0"/>
              <a:t>Example 6:  </a:t>
            </a:r>
            <a:r>
              <a:rPr lang="en-US" dirty="0"/>
              <a:t>Jose has 4 paper clips.  Harry has twice as many paper clips as Jose.  How many paper clips does Harry </a:t>
            </a:r>
            <a:r>
              <a:rPr lang="en-US" dirty="0" smtClean="0"/>
              <a:t>have</a:t>
            </a:r>
            <a:r>
              <a:rPr lang="en-US" dirty="0"/>
              <a:t>?</a:t>
            </a:r>
          </a:p>
        </p:txBody>
      </p:sp>
    </p:spTree>
    <p:extLst>
      <p:ext uri="{BB962C8B-B14F-4D97-AF65-F5344CB8AC3E}">
        <p14:creationId xmlns:p14="http://schemas.microsoft.com/office/powerpoint/2010/main" val="2036576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31</a:t>
            </a:fld>
            <a:endParaRPr lang="en-US" dirty="0"/>
          </a:p>
        </p:txBody>
      </p:sp>
      <p:sp>
        <p:nvSpPr>
          <p:cNvPr id="4" name="Content Placeholder 3"/>
          <p:cNvSpPr>
            <a:spLocks noGrp="1"/>
          </p:cNvSpPr>
          <p:nvPr>
            <p:ph idx="1"/>
          </p:nvPr>
        </p:nvSpPr>
        <p:spPr>
          <a:xfrm>
            <a:off x="457200" y="960120"/>
            <a:ext cx="8229600" cy="5059143"/>
          </a:xfrm>
        </p:spPr>
        <p:txBody>
          <a:bodyPr/>
          <a:lstStyle/>
          <a:p>
            <a:r>
              <a:rPr lang="en-US" dirty="0" smtClean="0"/>
              <a:t>Example </a:t>
            </a:r>
            <a:r>
              <a:rPr lang="en-US" dirty="0"/>
              <a:t>7:  Jose has 4 paper clips.  Harry has twice as many paper clips as Jose.  How many paper clips do they have </a:t>
            </a:r>
            <a:r>
              <a:rPr lang="en-US" dirty="0" smtClean="0"/>
              <a:t>altogether?</a:t>
            </a:r>
            <a:endParaRPr lang="en-US" dirty="0"/>
          </a:p>
        </p:txBody>
      </p:sp>
    </p:spTree>
    <p:extLst>
      <p:ext uri="{BB962C8B-B14F-4D97-AF65-F5344CB8AC3E}">
        <p14:creationId xmlns:p14="http://schemas.microsoft.com/office/powerpoint/2010/main" val="30163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32</a:t>
            </a:fld>
            <a:endParaRPr lang="en-US" dirty="0"/>
          </a:p>
        </p:txBody>
      </p:sp>
      <p:sp>
        <p:nvSpPr>
          <p:cNvPr id="4" name="Content Placeholder 3"/>
          <p:cNvSpPr>
            <a:spLocks noGrp="1"/>
          </p:cNvSpPr>
          <p:nvPr>
            <p:ph idx="1"/>
          </p:nvPr>
        </p:nvSpPr>
        <p:spPr>
          <a:xfrm>
            <a:off x="457200" y="955343"/>
            <a:ext cx="8229600" cy="4977257"/>
          </a:xfrm>
        </p:spPr>
        <p:txBody>
          <a:bodyPr/>
          <a:lstStyle/>
          <a:p>
            <a:r>
              <a:rPr lang="en-US" dirty="0" smtClean="0"/>
              <a:t>Example 8:  </a:t>
            </a:r>
            <a:r>
              <a:rPr lang="en-US" dirty="0"/>
              <a:t>William’s weight is 40 kg.  He is 4 times as heavy as his youngest brother Sean.  What is Sean’s weight?</a:t>
            </a:r>
          </a:p>
          <a:p>
            <a:endParaRPr lang="en-US" dirty="0" smtClean="0"/>
          </a:p>
          <a:p>
            <a:endParaRPr lang="en-US" dirty="0"/>
          </a:p>
          <a:p>
            <a:endParaRPr lang="en-US" dirty="0"/>
          </a:p>
        </p:txBody>
      </p:sp>
    </p:spTree>
    <p:extLst>
      <p:ext uri="{BB962C8B-B14F-4D97-AF65-F5344CB8AC3E}">
        <p14:creationId xmlns:p14="http://schemas.microsoft.com/office/powerpoint/2010/main" val="4000764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33</a:t>
            </a:fld>
            <a:endParaRPr lang="en-US" dirty="0"/>
          </a:p>
        </p:txBody>
      </p:sp>
      <p:sp>
        <p:nvSpPr>
          <p:cNvPr id="4" name="Content Placeholder 3"/>
          <p:cNvSpPr>
            <a:spLocks noGrp="1"/>
          </p:cNvSpPr>
          <p:nvPr>
            <p:ph idx="1"/>
          </p:nvPr>
        </p:nvSpPr>
        <p:spPr>
          <a:xfrm>
            <a:off x="457200" y="960120"/>
            <a:ext cx="8229600" cy="5004552"/>
          </a:xfrm>
        </p:spPr>
        <p:txBody>
          <a:bodyPr/>
          <a:lstStyle/>
          <a:p>
            <a:r>
              <a:rPr lang="en-US" dirty="0" smtClean="0"/>
              <a:t>Example 9:  </a:t>
            </a:r>
            <a:r>
              <a:rPr lang="en-US" dirty="0"/>
              <a:t>Jamal has 8 more marbles than Thomas.  They have 20 marbles altogether.  How many marbles does Thomas have?</a:t>
            </a:r>
          </a:p>
          <a:p>
            <a:endParaRPr lang="en-US" dirty="0" smtClean="0"/>
          </a:p>
          <a:p>
            <a:endParaRPr lang="en-US" dirty="0"/>
          </a:p>
        </p:txBody>
      </p:sp>
    </p:spTree>
    <p:extLst>
      <p:ext uri="{BB962C8B-B14F-4D97-AF65-F5344CB8AC3E}">
        <p14:creationId xmlns:p14="http://schemas.microsoft.com/office/powerpoint/2010/main" val="1626102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1"/>
          </p:nvPr>
        </p:nvSpPr>
        <p:spPr>
          <a:xfrm>
            <a:off x="457200" y="960120"/>
            <a:ext cx="8229600" cy="4963609"/>
          </a:xfrm>
        </p:spPr>
        <p:txBody>
          <a:bodyPr/>
          <a:lstStyle/>
          <a:p>
            <a:r>
              <a:rPr lang="en-US" dirty="0" smtClean="0"/>
              <a:t>Example 10:  The total weight of a football and 10 tennis balls is 1 kg.  If the weight of each tennis ball is 60 g, find the weight of the football.  </a:t>
            </a:r>
            <a:endParaRPr lang="en-US" dirty="0"/>
          </a:p>
        </p:txBody>
      </p:sp>
    </p:spTree>
    <p:extLst>
      <p:ext uri="{BB962C8B-B14F-4D97-AF65-F5344CB8AC3E}">
        <p14:creationId xmlns:p14="http://schemas.microsoft.com/office/powerpoint/2010/main" val="2919767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35</a:t>
            </a:fld>
            <a:endParaRPr lang="en-US" dirty="0"/>
          </a:p>
        </p:txBody>
      </p:sp>
      <p:sp>
        <p:nvSpPr>
          <p:cNvPr id="4" name="Content Placeholder 3"/>
          <p:cNvSpPr>
            <a:spLocks noGrp="1"/>
          </p:cNvSpPr>
          <p:nvPr>
            <p:ph idx="1"/>
          </p:nvPr>
        </p:nvSpPr>
        <p:spPr>
          <a:xfrm>
            <a:off x="457200" y="960120"/>
            <a:ext cx="8229600" cy="4963609"/>
          </a:xfrm>
        </p:spPr>
        <p:txBody>
          <a:bodyPr/>
          <a:lstStyle/>
          <a:p>
            <a:r>
              <a:rPr lang="en-US" dirty="0" smtClean="0"/>
              <a:t>Example 11:  Two pears and a pineapple cost $2.  Two pears and three pineapples cost $4.50.  Find the cost of a pineapple.</a:t>
            </a:r>
            <a:endParaRPr lang="en-US" dirty="0"/>
          </a:p>
        </p:txBody>
      </p:sp>
    </p:spTree>
    <p:extLst>
      <p:ext uri="{BB962C8B-B14F-4D97-AF65-F5344CB8AC3E}">
        <p14:creationId xmlns:p14="http://schemas.microsoft.com/office/powerpoint/2010/main" val="1701960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36</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12:  David spent 2/5 of his money on a storybook.  The storybook cost $20 how much did he have at first?</a:t>
            </a:r>
            <a:endParaRPr lang="en-US" dirty="0"/>
          </a:p>
        </p:txBody>
      </p:sp>
    </p:spTree>
    <p:extLst>
      <p:ext uri="{BB962C8B-B14F-4D97-AF65-F5344CB8AC3E}">
        <p14:creationId xmlns:p14="http://schemas.microsoft.com/office/powerpoint/2010/main" val="339802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37</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13:  Alex bought some chairs.  One third of them were red and one fourth of them were blue.  The remaining chairs were yellow.  What fraction of the chairs were yellow?</a:t>
            </a:r>
            <a:endParaRPr lang="en-US" dirty="0"/>
          </a:p>
        </p:txBody>
      </p:sp>
    </p:spTree>
    <p:extLst>
      <p:ext uri="{BB962C8B-B14F-4D97-AF65-F5344CB8AC3E}">
        <p14:creationId xmlns:p14="http://schemas.microsoft.com/office/powerpoint/2010/main" val="2754101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38</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14:  Jim had 360 stamps.  He sold 1/3 of them on Monday and ¼ of the remainder on Tuesday.  How many stamps did he sell on Tuesday?</a:t>
            </a:r>
          </a:p>
        </p:txBody>
      </p:sp>
    </p:spTree>
    <p:extLst>
      <p:ext uri="{BB962C8B-B14F-4D97-AF65-F5344CB8AC3E}">
        <p14:creationId xmlns:p14="http://schemas.microsoft.com/office/powerpoint/2010/main" val="1108437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39</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15:  Max spent 3/5 of his money in a shop and ¼ of the remainder in another shop.  What fraction of his money was left?  If he had $90 left, how much did he have at first?</a:t>
            </a:r>
          </a:p>
          <a:p>
            <a:endParaRPr lang="en-US" dirty="0"/>
          </a:p>
        </p:txBody>
      </p:sp>
    </p:spTree>
    <p:extLst>
      <p:ext uri="{BB962C8B-B14F-4D97-AF65-F5344CB8AC3E}">
        <p14:creationId xmlns:p14="http://schemas.microsoft.com/office/powerpoint/2010/main" val="91754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sp>
        <p:nvSpPr>
          <p:cNvPr id="4" name="Content Placeholder 3"/>
          <p:cNvSpPr>
            <a:spLocks noGrp="1"/>
          </p:cNvSpPr>
          <p:nvPr>
            <p:ph idx="1"/>
          </p:nvPr>
        </p:nvSpPr>
        <p:spPr/>
        <p:txBody>
          <a:bodyPr/>
          <a:lstStyle/>
          <a:p>
            <a:r>
              <a:rPr lang="en-US" sz="2800" b="1" dirty="0" smtClean="0">
                <a:effectLst>
                  <a:glow rad="228600">
                    <a:srgbClr val="A56877">
                      <a:alpha val="40000"/>
                    </a:srgbClr>
                  </a:glow>
                </a:effectLst>
              </a:rPr>
              <a:t>Application in G3–M5</a:t>
            </a:r>
          </a:p>
          <a:p>
            <a:r>
              <a:rPr lang="en-US" b="1" dirty="0" smtClean="0"/>
              <a:t>Modeling in the Standards</a:t>
            </a:r>
          </a:p>
          <a:p>
            <a:r>
              <a:rPr lang="en-US" b="1" dirty="0" smtClean="0"/>
              <a:t>Building Proficiency with Tape Diagrams</a:t>
            </a:r>
          </a:p>
          <a:p>
            <a:r>
              <a:rPr lang="en-US" b="1" dirty="0" smtClean="0"/>
              <a:t>Writing Word Problems and Real-World Problems</a:t>
            </a:r>
          </a:p>
          <a:p>
            <a:endParaRPr lang="en-US" b="1" dirty="0"/>
          </a:p>
          <a:p>
            <a:endParaRPr lang="en-US" sz="2800" b="1" dirty="0">
              <a:effectLst/>
            </a:endParaRPr>
          </a:p>
        </p:txBody>
      </p:sp>
    </p:spTree>
    <p:extLst>
      <p:ext uri="{BB962C8B-B14F-4D97-AF65-F5344CB8AC3E}">
        <p14:creationId xmlns:p14="http://schemas.microsoft.com/office/powerpoint/2010/main" val="819252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40</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16:  Henry bought 280 blue and red paper cups.  He used 1/3 of the blue ones and ½ of the red ones at a party.  If he had an equal number of blue cups and red cups left, how many cups did he use altogether?</a:t>
            </a:r>
          </a:p>
        </p:txBody>
      </p:sp>
    </p:spTree>
    <p:extLst>
      <p:ext uri="{BB962C8B-B14F-4D97-AF65-F5344CB8AC3E}">
        <p14:creationId xmlns:p14="http://schemas.microsoft.com/office/powerpoint/2010/main" val="2543134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41</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17:  A club had 600 members.  60% of them were males.  When 200 new members joined the club, the percentage of male members was reduced to 50%.  How many of the new members were males?</a:t>
            </a:r>
            <a:endParaRPr lang="en-US" dirty="0"/>
          </a:p>
        </p:txBody>
      </p:sp>
    </p:spTree>
    <p:extLst>
      <p:ext uri="{BB962C8B-B14F-4D97-AF65-F5344CB8AC3E}">
        <p14:creationId xmlns:p14="http://schemas.microsoft.com/office/powerpoint/2010/main" val="1474230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42</a:t>
            </a:fld>
            <a:endParaRPr lang="en-US" dirty="0"/>
          </a:p>
        </p:txBody>
      </p:sp>
      <p:sp>
        <p:nvSpPr>
          <p:cNvPr id="4" name="Content Placeholder 3"/>
          <p:cNvSpPr>
            <a:spLocks noGrp="1"/>
          </p:cNvSpPr>
          <p:nvPr>
            <p:ph idx="1"/>
          </p:nvPr>
        </p:nvSpPr>
        <p:spPr>
          <a:xfrm>
            <a:off x="457200" y="960120"/>
            <a:ext cx="8229600" cy="4949961"/>
          </a:xfrm>
        </p:spPr>
        <p:txBody>
          <a:bodyPr/>
          <a:lstStyle/>
          <a:p>
            <a:r>
              <a:rPr lang="en-US" dirty="0" smtClean="0"/>
              <a:t>Example 18:  The ratio of the length of Tom’s rope to the length of Jan’s rope was 3:1.  The ratio of the length of Maxwell’s rope to the length of Jan’s rope was 4:1.  If Tom, Maxwell and Jan have 80 feet of rope altogether, how many feet of rope does Tom have?</a:t>
            </a:r>
            <a:endParaRPr lang="en-US" dirty="0"/>
          </a:p>
        </p:txBody>
      </p:sp>
    </p:spTree>
    <p:extLst>
      <p:ext uri="{BB962C8B-B14F-4D97-AF65-F5344CB8AC3E}">
        <p14:creationId xmlns:p14="http://schemas.microsoft.com/office/powerpoint/2010/main" val="3510683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474652" cy="824382"/>
          </a:xfrm>
        </p:spPr>
        <p:txBody>
          <a:bodyPr/>
          <a:lstStyle/>
          <a:p>
            <a:r>
              <a:rPr lang="en-US" dirty="0" smtClean="0"/>
              <a:t>Key Points – Proficiency with Tape Diagrams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43</a:t>
            </a:fld>
            <a:endParaRPr lang="en-US" dirty="0"/>
          </a:p>
        </p:txBody>
      </p:sp>
      <p:sp>
        <p:nvSpPr>
          <p:cNvPr id="4" name="Content Placeholder 3"/>
          <p:cNvSpPr>
            <a:spLocks noGrp="1"/>
          </p:cNvSpPr>
          <p:nvPr>
            <p:ph idx="1"/>
          </p:nvPr>
        </p:nvSpPr>
        <p:spPr>
          <a:xfrm>
            <a:off x="457200" y="1913474"/>
            <a:ext cx="8474652" cy="4019126"/>
          </a:xfrm>
        </p:spPr>
        <p:txBody>
          <a:bodyPr/>
          <a:lstStyle/>
          <a:p>
            <a:pPr marL="457200" indent="-457200">
              <a:buFont typeface="Arial" pitchFamily="34" charset="0"/>
              <a:buChar char="•"/>
            </a:pPr>
            <a:r>
              <a:rPr lang="en-US" sz="2700" dirty="0" smtClean="0"/>
              <a:t>When building proficiency in tape diagraming skills start with simple accessible situations and add complexities one at a time.</a:t>
            </a:r>
          </a:p>
          <a:p>
            <a:pPr marL="457200" indent="-457200">
              <a:buFont typeface="Arial" pitchFamily="34" charset="0"/>
              <a:buChar char="•"/>
            </a:pPr>
            <a:r>
              <a:rPr lang="en-US" sz="2700" dirty="0" smtClean="0"/>
              <a:t>Develop habits of mind in students to reflect on the size of bars relative to one another.</a:t>
            </a:r>
          </a:p>
          <a:p>
            <a:pPr marL="457200" indent="-457200">
              <a:buFont typeface="Arial" pitchFamily="34" charset="0"/>
              <a:buChar char="•"/>
            </a:pPr>
            <a:r>
              <a:rPr lang="en-US" sz="2700" dirty="0" smtClean="0"/>
              <a:t>Part-whole models are more helpful when modeling situations where you are given information relative to a whole.</a:t>
            </a:r>
          </a:p>
          <a:p>
            <a:pPr marL="457200" indent="-457200">
              <a:buFont typeface="Arial" pitchFamily="34" charset="0"/>
              <a:buChar char="•"/>
            </a:pPr>
            <a:r>
              <a:rPr lang="en-US" sz="2700" dirty="0" smtClean="0"/>
              <a:t>Compare to models are best when comparing quantities.</a:t>
            </a:r>
            <a:endParaRPr lang="en-US" sz="2700" dirty="0"/>
          </a:p>
        </p:txBody>
      </p:sp>
    </p:spTree>
    <p:extLst>
      <p:ext uri="{BB962C8B-B14F-4D97-AF65-F5344CB8AC3E}">
        <p14:creationId xmlns:p14="http://schemas.microsoft.com/office/powerpoint/2010/main" val="1152258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44</a:t>
            </a:fld>
            <a:endParaRPr lang="en-US" dirty="0"/>
          </a:p>
        </p:txBody>
      </p:sp>
      <p:sp>
        <p:nvSpPr>
          <p:cNvPr id="4" name="Content Placeholder 3"/>
          <p:cNvSpPr>
            <a:spLocks noGrp="1"/>
          </p:cNvSpPr>
          <p:nvPr>
            <p:ph idx="1"/>
          </p:nvPr>
        </p:nvSpPr>
        <p:spPr/>
        <p:txBody>
          <a:bodyPr/>
          <a:lstStyle/>
          <a:p>
            <a:r>
              <a:rPr lang="en-US" b="1" dirty="0"/>
              <a:t>Application in G3–M5 </a:t>
            </a:r>
          </a:p>
          <a:p>
            <a:r>
              <a:rPr lang="en-US" sz="2800" b="1" dirty="0" smtClean="0">
                <a:effectLst/>
              </a:rPr>
              <a:t>Modeling in the Standards</a:t>
            </a:r>
          </a:p>
          <a:p>
            <a:r>
              <a:rPr lang="en-US" b="1" dirty="0" smtClean="0"/>
              <a:t>Building Proficiency with Tape Diagrams</a:t>
            </a:r>
            <a:endParaRPr lang="en-US" sz="2800" b="1" dirty="0" smtClean="0">
              <a:effectLst/>
            </a:endParaRPr>
          </a:p>
          <a:p>
            <a:r>
              <a:rPr lang="en-US" sz="2800" b="1" dirty="0" smtClean="0">
                <a:effectLst>
                  <a:glow rad="228600">
                    <a:srgbClr val="A56877">
                      <a:alpha val="40000"/>
                    </a:srgbClr>
                  </a:glow>
                </a:effectLst>
              </a:rPr>
              <a:t>Writing Word Problems </a:t>
            </a:r>
            <a:r>
              <a:rPr lang="en-US" b="1" dirty="0" smtClean="0">
                <a:effectLst>
                  <a:glow rad="228600">
                    <a:srgbClr val="A56877">
                      <a:alpha val="40000"/>
                    </a:srgbClr>
                  </a:glow>
                </a:effectLst>
              </a:rPr>
              <a:t>and Real-World Problems</a:t>
            </a:r>
            <a:endParaRPr lang="en-US" sz="2800" b="1" dirty="0" smtClean="0">
              <a:effectLst>
                <a:glow rad="228600">
                  <a:srgbClr val="A56877">
                    <a:alpha val="40000"/>
                  </a:srgbClr>
                </a:glow>
              </a:effectLst>
            </a:endParaRPr>
          </a:p>
        </p:txBody>
      </p:sp>
    </p:spTree>
    <p:extLst>
      <p:ext uri="{BB962C8B-B14F-4D97-AF65-F5344CB8AC3E}">
        <p14:creationId xmlns:p14="http://schemas.microsoft.com/office/powerpoint/2010/main" val="3826949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a:t>
            </a:r>
            <a:r>
              <a:rPr lang="en-US" dirty="0" smtClean="0"/>
              <a:t>Calling </a:t>
            </a:r>
            <a:r>
              <a:rPr lang="en-US" dirty="0"/>
              <a:t>for Word Problems or Story Contexts</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45</a:t>
            </a:fld>
            <a:endParaRPr lang="en-US" dirty="0"/>
          </a:p>
        </p:txBody>
      </p:sp>
      <p:sp>
        <p:nvSpPr>
          <p:cNvPr id="4" name="Content Placeholder 3"/>
          <p:cNvSpPr>
            <a:spLocks noGrp="1"/>
          </p:cNvSpPr>
          <p:nvPr>
            <p:ph idx="1"/>
          </p:nvPr>
        </p:nvSpPr>
        <p:spPr>
          <a:xfrm>
            <a:off x="457200" y="2238702"/>
            <a:ext cx="8229600" cy="3693897"/>
          </a:xfrm>
        </p:spPr>
        <p:txBody>
          <a:bodyPr/>
          <a:lstStyle/>
          <a:p>
            <a:pPr marL="573088" lvl="1" indent="-457200">
              <a:buFont typeface="Arial" pitchFamily="34" charset="0"/>
              <a:buChar char="•"/>
            </a:pPr>
            <a:r>
              <a:rPr lang="en-US" sz="2200" dirty="0" smtClean="0"/>
              <a:t>4.NF.3d</a:t>
            </a:r>
          </a:p>
          <a:p>
            <a:pPr marL="573088" lvl="1" indent="-457200">
              <a:buFont typeface="Arial" pitchFamily="34" charset="0"/>
              <a:buChar char="•"/>
            </a:pPr>
            <a:r>
              <a:rPr lang="en-US" sz="2200" dirty="0" smtClean="0"/>
              <a:t>4.NF.4c</a:t>
            </a:r>
          </a:p>
          <a:p>
            <a:pPr marL="573088" lvl="1" indent="-457200">
              <a:buFont typeface="Arial" pitchFamily="34" charset="0"/>
              <a:buChar char="•"/>
            </a:pPr>
            <a:r>
              <a:rPr lang="en-US" sz="2200" dirty="0" smtClean="0"/>
              <a:t>5.NF.2</a:t>
            </a:r>
          </a:p>
          <a:p>
            <a:pPr marL="573088" lvl="1" indent="-457200">
              <a:buFont typeface="Arial" pitchFamily="34" charset="0"/>
              <a:buChar char="•"/>
            </a:pPr>
            <a:r>
              <a:rPr lang="en-US" sz="2200" dirty="0" smtClean="0"/>
              <a:t>5.NF.3</a:t>
            </a:r>
          </a:p>
          <a:p>
            <a:pPr marL="573088" lvl="1" indent="-457200">
              <a:buFont typeface="Arial" pitchFamily="34" charset="0"/>
              <a:buChar char="•"/>
            </a:pPr>
            <a:r>
              <a:rPr lang="en-US" sz="2200" dirty="0" smtClean="0"/>
              <a:t>5.NF.4a</a:t>
            </a:r>
          </a:p>
          <a:p>
            <a:pPr marL="573088" lvl="1" indent="-457200">
              <a:buFont typeface="Arial" pitchFamily="34" charset="0"/>
              <a:buChar char="•"/>
            </a:pPr>
            <a:r>
              <a:rPr lang="en-US" sz="2200" dirty="0" smtClean="0"/>
              <a:t>5.NF.6</a:t>
            </a:r>
          </a:p>
          <a:p>
            <a:pPr marL="573088" lvl="1" indent="-457200">
              <a:buFont typeface="Arial" pitchFamily="34" charset="0"/>
              <a:buChar char="•"/>
            </a:pPr>
            <a:r>
              <a:rPr lang="en-US" sz="2200" dirty="0" smtClean="0"/>
              <a:t>5.NF.7a</a:t>
            </a:r>
          </a:p>
          <a:p>
            <a:pPr marL="573088" lvl="1" indent="-457200">
              <a:buFont typeface="Arial" pitchFamily="34" charset="0"/>
              <a:buChar char="•"/>
            </a:pPr>
            <a:r>
              <a:rPr lang="en-US" sz="2200" dirty="0" smtClean="0"/>
              <a:t>5.NF.7c</a:t>
            </a:r>
            <a:endParaRPr lang="en-US" sz="2200" dirty="0"/>
          </a:p>
        </p:txBody>
      </p:sp>
    </p:spTree>
    <p:extLst>
      <p:ext uri="{BB962C8B-B14F-4D97-AF65-F5344CB8AC3E}">
        <p14:creationId xmlns:p14="http://schemas.microsoft.com/office/powerpoint/2010/main" val="1437553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5.NF.3</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46</a:t>
            </a:fld>
            <a:endParaRPr lang="en-US" dirty="0"/>
          </a:p>
        </p:txBody>
      </p:sp>
      <p:sp>
        <p:nvSpPr>
          <p:cNvPr id="4" name="Content Placeholder 3"/>
          <p:cNvSpPr>
            <a:spLocks noGrp="1"/>
          </p:cNvSpPr>
          <p:nvPr>
            <p:ph idx="1"/>
          </p:nvPr>
        </p:nvSpPr>
        <p:spPr>
          <a:xfrm>
            <a:off x="457200" y="1913474"/>
            <a:ext cx="8229600" cy="1880604"/>
          </a:xfrm>
        </p:spPr>
        <p:txBody>
          <a:bodyPr/>
          <a:lstStyle/>
          <a:p>
            <a:pPr lvl="0"/>
            <a:r>
              <a:rPr lang="en-US" dirty="0"/>
              <a:t>There </a:t>
            </a:r>
            <a:r>
              <a:rPr lang="en-US" dirty="0" smtClean="0"/>
              <a:t>are </a:t>
            </a:r>
            <a:r>
              <a:rPr lang="en-US" dirty="0"/>
              <a:t>3 </a:t>
            </a:r>
            <a:r>
              <a:rPr lang="en-US" dirty="0" smtClean="0"/>
              <a:t>snack-size Hershey </a:t>
            </a:r>
            <a:r>
              <a:rPr lang="en-US" dirty="0"/>
              <a:t>bars provided for 4 boys.  If the boys insist that everyone gets the same share of candy, what fraction of a </a:t>
            </a:r>
            <a:r>
              <a:rPr lang="en-US" dirty="0" smtClean="0"/>
              <a:t>bar </a:t>
            </a:r>
            <a:r>
              <a:rPr lang="en-US" dirty="0"/>
              <a:t>will each boy receive?   </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2379815"/>
              </p:ext>
            </p:extLst>
          </p:nvPr>
        </p:nvGraphicFramePr>
        <p:xfrm>
          <a:off x="790004" y="3757407"/>
          <a:ext cx="2103120" cy="640080"/>
        </p:xfrm>
        <a:graphic>
          <a:graphicData uri="http://schemas.openxmlformats.org/drawingml/2006/table">
            <a:tbl>
              <a:tblPr firstRow="1" bandRow="1">
                <a:effectLst/>
                <a:tableStyleId>{5C22544A-7EE6-4342-B048-85BDC9FD1C3A}</a:tableStyleId>
              </a:tblPr>
              <a:tblGrid>
                <a:gridCol w="525780"/>
                <a:gridCol w="525780"/>
                <a:gridCol w="525780"/>
                <a:gridCol w="525780"/>
              </a:tblGrid>
              <a:tr h="64008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5021569"/>
              </p:ext>
            </p:extLst>
          </p:nvPr>
        </p:nvGraphicFramePr>
        <p:xfrm>
          <a:off x="3449114" y="3757407"/>
          <a:ext cx="2103120" cy="640080"/>
        </p:xfrm>
        <a:graphic>
          <a:graphicData uri="http://schemas.openxmlformats.org/drawingml/2006/table">
            <a:tbl>
              <a:tblPr firstRow="1" bandRow="1">
                <a:effectLst/>
                <a:tableStyleId>{5C22544A-7EE6-4342-B048-85BDC9FD1C3A}</a:tableStyleId>
              </a:tblPr>
              <a:tblGrid>
                <a:gridCol w="525780"/>
                <a:gridCol w="525780"/>
                <a:gridCol w="525780"/>
                <a:gridCol w="525780"/>
              </a:tblGrid>
              <a:tr h="64008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26942662"/>
              </p:ext>
            </p:extLst>
          </p:nvPr>
        </p:nvGraphicFramePr>
        <p:xfrm>
          <a:off x="6042886" y="3757407"/>
          <a:ext cx="2103120" cy="640080"/>
        </p:xfrm>
        <a:graphic>
          <a:graphicData uri="http://schemas.openxmlformats.org/drawingml/2006/table">
            <a:tbl>
              <a:tblPr firstRow="1" bandRow="1">
                <a:effectLst/>
                <a:tableStyleId>{5C22544A-7EE6-4342-B048-85BDC9FD1C3A}</a:tableStyleId>
              </a:tblPr>
              <a:tblGrid>
                <a:gridCol w="525780"/>
                <a:gridCol w="525780"/>
                <a:gridCol w="525780"/>
                <a:gridCol w="525780"/>
              </a:tblGrid>
              <a:tr h="64008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8"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3060288"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3889459"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4764363"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5558606"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1+#ppt_w/2"/>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5.NF.3</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47</a:t>
            </a:fld>
            <a:endParaRPr lang="en-US" dirty="0"/>
          </a:p>
        </p:txBody>
      </p:sp>
      <p:sp>
        <p:nvSpPr>
          <p:cNvPr id="4" name="Content Placeholder 3"/>
          <p:cNvSpPr>
            <a:spLocks noGrp="1"/>
          </p:cNvSpPr>
          <p:nvPr>
            <p:ph idx="1"/>
          </p:nvPr>
        </p:nvSpPr>
        <p:spPr>
          <a:xfrm>
            <a:off x="457200" y="1913474"/>
            <a:ext cx="8229600" cy="1880604"/>
          </a:xfrm>
        </p:spPr>
        <p:txBody>
          <a:bodyPr/>
          <a:lstStyle/>
          <a:p>
            <a:pPr lvl="0"/>
            <a:r>
              <a:rPr lang="en-US" dirty="0"/>
              <a:t>There </a:t>
            </a:r>
            <a:r>
              <a:rPr lang="en-US" dirty="0" smtClean="0"/>
              <a:t>are </a:t>
            </a:r>
            <a:r>
              <a:rPr lang="en-US" dirty="0"/>
              <a:t>3 </a:t>
            </a:r>
            <a:r>
              <a:rPr lang="en-US" dirty="0" smtClean="0"/>
              <a:t>snack-size Hershey </a:t>
            </a:r>
            <a:r>
              <a:rPr lang="en-US" dirty="0"/>
              <a:t>bars provided for 4 boys.  If the boys insist that everyone gets the same share of candy, what fraction of a </a:t>
            </a:r>
            <a:r>
              <a:rPr lang="en-US" dirty="0" smtClean="0"/>
              <a:t>bar </a:t>
            </a:r>
            <a:r>
              <a:rPr lang="en-US" dirty="0"/>
              <a:t>will each boy receive?   </a:t>
            </a:r>
          </a:p>
          <a:p>
            <a:endParaRPr lang="en-US" dirty="0"/>
          </a:p>
        </p:txBody>
      </p:sp>
      <p:grpSp>
        <p:nvGrpSpPr>
          <p:cNvPr id="6" name="Group 5"/>
          <p:cNvGrpSpPr/>
          <p:nvPr/>
        </p:nvGrpSpPr>
        <p:grpSpPr>
          <a:xfrm>
            <a:off x="3060288" y="5109631"/>
            <a:ext cx="2975372" cy="1005840"/>
            <a:chOff x="3060288" y="5109631"/>
            <a:chExt cx="2975372" cy="1005840"/>
          </a:xfrm>
        </p:grpSpPr>
        <p:pic>
          <p:nvPicPr>
            <p:cNvPr id="1028"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3060288"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3889459"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4764363"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t2.gstatic.com/images?q=tbn:ANd9GcQxSAutCEUAHRwdk5J8yLJSbjmK5ObszYkwh7JBZfDCve0-EVc5rg"/>
            <p:cNvPicPr>
              <a:picLocks noChangeAspect="1" noChangeArrowheads="1"/>
            </p:cNvPicPr>
            <p:nvPr/>
          </p:nvPicPr>
          <p:blipFill rotWithShape="1">
            <a:blip r:embed="rId3">
              <a:extLst>
                <a:ext uri="{28A0092B-C50C-407E-A947-70E740481C1C}">
                  <a14:useLocalDpi xmlns:a14="http://schemas.microsoft.com/office/drawing/2010/main" val="0"/>
                </a:ext>
              </a:extLst>
            </a:blip>
            <a:srcRect l="26330" t="11323" r="40701" b="16962"/>
            <a:stretch/>
          </p:blipFill>
          <p:spPr bwMode="auto">
            <a:xfrm>
              <a:off x="5558606" y="5109631"/>
              <a:ext cx="477054" cy="100584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lowchart: Or 4"/>
          <p:cNvSpPr/>
          <p:nvPr/>
        </p:nvSpPr>
        <p:spPr>
          <a:xfrm>
            <a:off x="2450253" y="3615392"/>
            <a:ext cx="1215722" cy="1215722"/>
          </a:xfrm>
          <a:prstGeom prst="flowChartO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Or 13"/>
          <p:cNvSpPr/>
          <p:nvPr/>
        </p:nvSpPr>
        <p:spPr>
          <a:xfrm>
            <a:off x="5441086" y="3615392"/>
            <a:ext cx="1215722" cy="1215722"/>
          </a:xfrm>
          <a:prstGeom prst="flowChartO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lowchart: Or 14"/>
          <p:cNvSpPr/>
          <p:nvPr/>
        </p:nvSpPr>
        <p:spPr>
          <a:xfrm>
            <a:off x="3964139" y="3615392"/>
            <a:ext cx="1215722" cy="1215722"/>
          </a:xfrm>
          <a:prstGeom prst="flowChartO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0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Word Problems and </a:t>
            </a:r>
            <a:br>
              <a:rPr lang="en-US" dirty="0" smtClean="0"/>
            </a:br>
            <a:r>
              <a:rPr lang="en-US" dirty="0" smtClean="0"/>
              <a:t>Real-World Problems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48</a:t>
            </a:fld>
            <a:endParaRPr lang="en-US" dirty="0"/>
          </a:p>
        </p:txBody>
      </p:sp>
      <p:sp>
        <p:nvSpPr>
          <p:cNvPr id="4" name="Content Placeholder 3"/>
          <p:cNvSpPr>
            <a:spLocks noGrp="1"/>
          </p:cNvSpPr>
          <p:nvPr>
            <p:ph idx="1"/>
          </p:nvPr>
        </p:nvSpPr>
        <p:spPr>
          <a:xfrm>
            <a:off x="457200" y="2292824"/>
            <a:ext cx="6035040" cy="3639776"/>
          </a:xfrm>
        </p:spPr>
        <p:txBody>
          <a:bodyPr/>
          <a:lstStyle/>
          <a:p>
            <a:pPr marL="457200" indent="-457200">
              <a:buFont typeface="Arial" pitchFamily="34" charset="0"/>
              <a:buChar char="•"/>
            </a:pPr>
            <a:r>
              <a:rPr lang="en-US" dirty="0" smtClean="0"/>
              <a:t>4.NF.3d</a:t>
            </a:r>
          </a:p>
          <a:p>
            <a:pPr marL="457200" indent="-457200">
              <a:buFont typeface="Arial" pitchFamily="34" charset="0"/>
              <a:buChar char="•"/>
            </a:pPr>
            <a:r>
              <a:rPr lang="en-US" dirty="0" smtClean="0"/>
              <a:t>5.NF.2</a:t>
            </a:r>
          </a:p>
          <a:p>
            <a:pPr marL="457200" indent="-457200">
              <a:buFont typeface="Arial" pitchFamily="34" charset="0"/>
              <a:buChar char="•"/>
            </a:pPr>
            <a:r>
              <a:rPr lang="en-US" dirty="0" smtClean="0"/>
              <a:t>5.NF.4a</a:t>
            </a:r>
          </a:p>
          <a:p>
            <a:pPr marL="457200" indent="-457200">
              <a:buFont typeface="Arial" pitchFamily="34" charset="0"/>
              <a:buChar char="•"/>
            </a:pPr>
            <a:r>
              <a:rPr lang="en-US" dirty="0" smtClean="0"/>
              <a:t>5.NF.6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7" name="Content Placeholder 3"/>
          <p:cNvSpPr txBox="1">
            <a:spLocks/>
          </p:cNvSpPr>
          <p:nvPr/>
        </p:nvSpPr>
        <p:spPr bwMode="auto">
          <a:xfrm>
            <a:off x="457200" y="2292824"/>
            <a:ext cx="6035040" cy="363977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itchFamily="34" charset="0"/>
              <a:buChar char="•"/>
            </a:pPr>
            <a:r>
              <a:rPr lang="en-US" baseline="0" dirty="0" smtClean="0">
                <a:effectLst>
                  <a:glow rad="228600">
                    <a:srgbClr val="A56877">
                      <a:alpha val="40000"/>
                    </a:srgbClr>
                  </a:glow>
                </a:effectLst>
              </a:rPr>
              <a:t>4.NF.3d</a:t>
            </a:r>
          </a:p>
        </p:txBody>
      </p:sp>
    </p:spTree>
    <p:extLst>
      <p:ext uri="{BB962C8B-B14F-4D97-AF65-F5344CB8AC3E}">
        <p14:creationId xmlns:p14="http://schemas.microsoft.com/office/powerpoint/2010/main" val="14086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166711670"/>
              </p:ext>
            </p:extLst>
          </p:nvPr>
        </p:nvGraphicFramePr>
        <p:xfrm>
          <a:off x="1524000" y="1397000"/>
          <a:ext cx="6096000" cy="14630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46304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19156910"/>
              </p:ext>
            </p:extLst>
          </p:nvPr>
        </p:nvGraphicFramePr>
        <p:xfrm>
          <a:off x="1524000" y="1397000"/>
          <a:ext cx="6096000" cy="14630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4630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150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the PK–5 Standards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sp>
        <p:nvSpPr>
          <p:cNvPr id="4" name="Content Placeholder 3"/>
          <p:cNvSpPr>
            <a:spLocks noGrp="1"/>
          </p:cNvSpPr>
          <p:nvPr>
            <p:ph idx="1"/>
          </p:nvPr>
        </p:nvSpPr>
        <p:spPr/>
        <p:txBody>
          <a:bodyPr/>
          <a:lstStyle/>
          <a:p>
            <a:pPr marL="0" indent="0"/>
            <a:r>
              <a:rPr lang="en-US" dirty="0" smtClean="0"/>
              <a:t>PK–5 Standards call for application in 3 ways:</a:t>
            </a:r>
          </a:p>
          <a:p>
            <a:pPr marL="457200" indent="-457200">
              <a:buFont typeface="Arial" pitchFamily="34" charset="0"/>
              <a:buChar char="•"/>
            </a:pPr>
            <a:r>
              <a:rPr lang="en-US" dirty="0" smtClean="0"/>
              <a:t>Word Problems</a:t>
            </a:r>
          </a:p>
          <a:p>
            <a:pPr marL="457200" indent="-457200">
              <a:buFont typeface="Arial" pitchFamily="34" charset="0"/>
              <a:buChar char="•"/>
            </a:pPr>
            <a:r>
              <a:rPr lang="en-US" dirty="0" smtClean="0"/>
              <a:t>Real-World Problems</a:t>
            </a:r>
          </a:p>
          <a:p>
            <a:pPr marL="457200" indent="-457200">
              <a:buFont typeface="Arial" pitchFamily="34" charset="0"/>
              <a:buChar char="•"/>
            </a:pPr>
            <a:r>
              <a:rPr lang="en-US" dirty="0" smtClean="0"/>
              <a:t>Modeling</a:t>
            </a:r>
            <a:endParaRPr lang="en-US" dirty="0"/>
          </a:p>
        </p:txBody>
      </p:sp>
    </p:spTree>
    <p:extLst>
      <p:ext uri="{BB962C8B-B14F-4D97-AF65-F5344CB8AC3E}">
        <p14:creationId xmlns:p14="http://schemas.microsoft.com/office/powerpoint/2010/main" val="33007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Word Problems and </a:t>
            </a:r>
            <a:br>
              <a:rPr lang="en-US" dirty="0" smtClean="0"/>
            </a:br>
            <a:r>
              <a:rPr lang="en-US" dirty="0" smtClean="0"/>
              <a:t>Real-World Problems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50</a:t>
            </a:fld>
            <a:endParaRPr lang="en-US" dirty="0"/>
          </a:p>
        </p:txBody>
      </p:sp>
      <p:sp>
        <p:nvSpPr>
          <p:cNvPr id="4" name="Content Placeholder 3"/>
          <p:cNvSpPr>
            <a:spLocks noGrp="1"/>
          </p:cNvSpPr>
          <p:nvPr>
            <p:ph idx="1"/>
          </p:nvPr>
        </p:nvSpPr>
        <p:spPr>
          <a:xfrm>
            <a:off x="457200" y="2292824"/>
            <a:ext cx="6035040" cy="3639776"/>
          </a:xfrm>
        </p:spPr>
        <p:txBody>
          <a:bodyPr/>
          <a:lstStyle/>
          <a:p>
            <a:pPr marL="457200" indent="-457200">
              <a:buFont typeface="Arial" pitchFamily="34" charset="0"/>
              <a:buChar char="•"/>
            </a:pPr>
            <a:r>
              <a:rPr lang="en-US" dirty="0" smtClean="0"/>
              <a:t>Write a word problem or real-world problem aligned with one of the following standards:</a:t>
            </a:r>
          </a:p>
          <a:p>
            <a:pPr marL="0" indent="0"/>
            <a:r>
              <a:rPr lang="en-US" dirty="0" smtClean="0"/>
              <a:t>	4.NF.3d, 5.NF.2, 5.NF.4a, or 5.NF.6</a:t>
            </a:r>
          </a:p>
          <a:p>
            <a:pPr marL="0" indent="0"/>
            <a:r>
              <a:rPr lang="en-US" dirty="0" smtClean="0"/>
              <a:t>	</a:t>
            </a:r>
          </a:p>
          <a:p>
            <a:pPr marL="457200" indent="-457200">
              <a:buFont typeface="Arial" pitchFamily="34" charset="0"/>
              <a:buChar char="•"/>
            </a:pPr>
            <a:r>
              <a:rPr lang="en-US" dirty="0" smtClean="0"/>
              <a:t>Exchange problems with a partner and solve using a visual fraction model.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Tree>
    <p:extLst>
      <p:ext uri="{BB962C8B-B14F-4D97-AF65-F5344CB8AC3E}">
        <p14:creationId xmlns:p14="http://schemas.microsoft.com/office/powerpoint/2010/main" val="2862598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 Writing Word Problems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51</a:t>
            </a:fld>
            <a:endParaRPr lang="en-US" dirty="0"/>
          </a:p>
        </p:txBody>
      </p:sp>
      <p:sp>
        <p:nvSpPr>
          <p:cNvPr id="4" name="Content Placeholder 3"/>
          <p:cNvSpPr>
            <a:spLocks noGrp="1"/>
          </p:cNvSpPr>
          <p:nvPr>
            <p:ph idx="1"/>
          </p:nvPr>
        </p:nvSpPr>
        <p:spPr>
          <a:xfrm>
            <a:off x="457200" y="1913474"/>
            <a:ext cx="8474652" cy="4019126"/>
          </a:xfrm>
        </p:spPr>
        <p:txBody>
          <a:bodyPr/>
          <a:lstStyle/>
          <a:p>
            <a:pPr lvl="0">
              <a:buFont typeface="Arial" pitchFamily="34" charset="0"/>
              <a:buChar char="•"/>
            </a:pPr>
            <a:r>
              <a:rPr lang="en-US" dirty="0"/>
              <a:t>Tape diagrams are well suited for problems that provide information relative to the whole or comparative information of two or more quantities.</a:t>
            </a:r>
          </a:p>
          <a:p>
            <a:pPr lvl="0">
              <a:buFont typeface="Arial" pitchFamily="34" charset="0"/>
              <a:buChar char="•"/>
            </a:pPr>
            <a:r>
              <a:rPr lang="en-US" dirty="0"/>
              <a:t>Visual fraction models includes:  tape diagrams, number line </a:t>
            </a:r>
            <a:r>
              <a:rPr lang="en-US" dirty="0" smtClean="0"/>
              <a:t>diagrams, </a:t>
            </a:r>
            <a:r>
              <a:rPr lang="en-US" dirty="0"/>
              <a:t>and area models.</a:t>
            </a:r>
          </a:p>
          <a:p>
            <a:pPr>
              <a:buFont typeface="Arial" pitchFamily="34" charset="0"/>
              <a:buChar char="•"/>
            </a:pPr>
            <a:r>
              <a:rPr lang="en-US" dirty="0"/>
              <a:t>When designing a word problem that is well supported by a tape diagram, sketch the diagram for the problem before or as your write the problem itself</a:t>
            </a:r>
            <a:r>
              <a:rPr lang="en-US" dirty="0" smtClean="0"/>
              <a:t>.</a:t>
            </a:r>
            <a:endParaRPr lang="en-US" dirty="0"/>
          </a:p>
        </p:txBody>
      </p:sp>
    </p:spTree>
    <p:extLst>
      <p:ext uri="{BB962C8B-B14F-4D97-AF65-F5344CB8AC3E}">
        <p14:creationId xmlns:p14="http://schemas.microsoft.com/office/powerpoint/2010/main" val="3896464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52</a:t>
            </a:fld>
            <a:endParaRPr lang="en-US" dirty="0"/>
          </a:p>
        </p:txBody>
      </p:sp>
      <p:sp>
        <p:nvSpPr>
          <p:cNvPr id="4" name="Content Placeholder 3"/>
          <p:cNvSpPr>
            <a:spLocks noGrp="1"/>
          </p:cNvSpPr>
          <p:nvPr>
            <p:ph idx="1"/>
          </p:nvPr>
        </p:nvSpPr>
        <p:spPr>
          <a:xfrm>
            <a:off x="457200" y="1913474"/>
            <a:ext cx="8474652" cy="4019126"/>
          </a:xfrm>
        </p:spPr>
        <p:txBody>
          <a:bodyPr/>
          <a:lstStyle/>
          <a:p>
            <a:pPr lvl="0">
              <a:buFont typeface="Arial" pitchFamily="34" charset="0"/>
              <a:buChar char="•"/>
            </a:pPr>
            <a:r>
              <a:rPr lang="en-US" sz="2400" dirty="0" smtClean="0"/>
              <a:t>Use </a:t>
            </a:r>
            <a:r>
              <a:rPr lang="en-US" sz="2400" dirty="0"/>
              <a:t>of tape diagrams, as described in the progressions documents provides visualization of relationships between quantities thereby promoting conceptual </a:t>
            </a:r>
            <a:r>
              <a:rPr lang="en-US" sz="2400" dirty="0" smtClean="0"/>
              <a:t>understanding</a:t>
            </a:r>
            <a:r>
              <a:rPr lang="en-US" sz="2400" dirty="0"/>
              <a:t>, provides coherence through standards from Grade 1 through Grade 7, and supports standards for mathematical practice. </a:t>
            </a:r>
          </a:p>
          <a:p>
            <a:pPr lvl="0">
              <a:buFont typeface="Arial" pitchFamily="34" charset="0"/>
              <a:buChar char="•"/>
            </a:pPr>
            <a:r>
              <a:rPr lang="en-US" sz="2400" dirty="0"/>
              <a:t>Proficiency in the tape diagram method can be developed in students and teachers new to the process through a natural development of problems and representations.</a:t>
            </a:r>
          </a:p>
          <a:p>
            <a:pPr lvl="0">
              <a:buFont typeface="Arial" pitchFamily="34" charset="0"/>
              <a:buChar char="•"/>
            </a:pPr>
            <a:r>
              <a:rPr lang="en-US" sz="2400" dirty="0"/>
              <a:t>Content knowledge directed by the standards and the progressions is required to provide coherent and balanced instruction</a:t>
            </a:r>
            <a:r>
              <a:rPr lang="en-US" sz="2400" dirty="0" smtClean="0"/>
              <a:t>.</a:t>
            </a:r>
            <a:endParaRPr lang="en-US" sz="2400" dirty="0"/>
          </a:p>
        </p:txBody>
      </p:sp>
    </p:spTree>
    <p:extLst>
      <p:ext uri="{BB962C8B-B14F-4D97-AF65-F5344CB8AC3E}">
        <p14:creationId xmlns:p14="http://schemas.microsoft.com/office/powerpoint/2010/main" val="213394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53</a:t>
            </a:fld>
            <a:endParaRPr lang="en-US"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How will you share your understanding of modeling with your colleagues?</a:t>
            </a:r>
          </a:p>
          <a:p>
            <a:pPr marL="457200" indent="-457200">
              <a:buFont typeface="Arial" pitchFamily="34" charset="0"/>
              <a:buChar char="•"/>
            </a:pPr>
            <a:r>
              <a:rPr lang="en-US" dirty="0" smtClean="0"/>
              <a:t>How will you share your understanding of coherence through application with your colleagues?</a:t>
            </a:r>
            <a:endParaRPr lang="en-US" dirty="0"/>
          </a:p>
          <a:p>
            <a:pPr marL="457200" indent="-457200">
              <a:buFont typeface="Arial" pitchFamily="34" charset="0"/>
              <a:buChar char="•"/>
            </a:pPr>
            <a:r>
              <a:rPr lang="en-US" dirty="0"/>
              <a:t>How </a:t>
            </a:r>
            <a:r>
              <a:rPr lang="en-US" dirty="0" smtClean="0"/>
              <a:t>will your school address standards involving the use of tape diagrams with students new to the process?</a:t>
            </a:r>
            <a:endParaRPr lang="en-US" dirty="0"/>
          </a:p>
        </p:txBody>
      </p:sp>
    </p:spTree>
    <p:extLst>
      <p:ext uri="{BB962C8B-B14F-4D97-AF65-F5344CB8AC3E}">
        <p14:creationId xmlns:p14="http://schemas.microsoft.com/office/powerpoint/2010/main" val="325989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G3–M5 Application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sp>
        <p:nvSpPr>
          <p:cNvPr id="4" name="Content Placeholder 3"/>
          <p:cNvSpPr>
            <a:spLocks noGrp="1"/>
          </p:cNvSpPr>
          <p:nvPr>
            <p:ph idx="1"/>
          </p:nvPr>
        </p:nvSpPr>
        <p:spPr>
          <a:xfrm>
            <a:off x="457200" y="1913474"/>
            <a:ext cx="5329451" cy="4019126"/>
          </a:xfrm>
        </p:spPr>
        <p:txBody>
          <a:bodyPr/>
          <a:lstStyle/>
          <a:p>
            <a:r>
              <a:rPr lang="en-US" dirty="0" smtClean="0"/>
              <a:t>Reflection</a:t>
            </a:r>
          </a:p>
          <a:p>
            <a:pPr marL="573088" lvl="1" indent="-457200">
              <a:buFont typeface="Arial" pitchFamily="34" charset="0"/>
              <a:buChar char="•"/>
            </a:pPr>
            <a:r>
              <a:rPr lang="en-US" dirty="0" smtClean="0"/>
              <a:t>How </a:t>
            </a:r>
            <a:r>
              <a:rPr lang="en-US" dirty="0"/>
              <a:t>does this lesson challenge students to use what they know about </a:t>
            </a:r>
            <a:r>
              <a:rPr lang="en-US" dirty="0" smtClean="0"/>
              <a:t>fractions?</a:t>
            </a:r>
            <a:endParaRPr lang="en-US" dirty="0"/>
          </a:p>
        </p:txBody>
      </p:sp>
      <p:pic>
        <p:nvPicPr>
          <p:cNvPr id="5" name="Picture 2" descr="C:\Documents and Settings\jdiniz\Local Settings\Temporary Internet Files\Content.IE5\3CKUH0AK\MC90023946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033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G3–M5 Application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p:txBody>
          <a:bodyPr/>
          <a:lstStyle/>
          <a:p>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7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G3–M5 Application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sp>
        <p:nvSpPr>
          <p:cNvPr id="4" name="Content Placeholder 3"/>
          <p:cNvSpPr>
            <a:spLocks noGrp="1"/>
          </p:cNvSpPr>
          <p:nvPr>
            <p:ph idx="1"/>
          </p:nvPr>
        </p:nvSpPr>
        <p:spPr>
          <a:xfrm>
            <a:off x="457200" y="1913474"/>
            <a:ext cx="5343099" cy="4019126"/>
          </a:xfrm>
        </p:spPr>
        <p:txBody>
          <a:bodyPr/>
          <a:lstStyle/>
          <a:p>
            <a:r>
              <a:rPr lang="en-US" dirty="0"/>
              <a:t>Reflection</a:t>
            </a:r>
          </a:p>
          <a:p>
            <a:pPr marL="573088" lvl="1" indent="-457200">
              <a:buFont typeface="Arial" pitchFamily="34" charset="0"/>
              <a:buChar char="•"/>
            </a:pPr>
            <a:r>
              <a:rPr lang="en-US" dirty="0"/>
              <a:t>How does this lesson challenge students to use what they know about fractions?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35040" y="3840480"/>
            <a:ext cx="2326943" cy="2125637"/>
          </a:xfrm>
          <a:prstGeom prst="rect">
            <a:avLst/>
          </a:prstGeom>
        </p:spPr>
      </p:pic>
    </p:spTree>
    <p:extLst>
      <p:ext uri="{BB962C8B-B14F-4D97-AF65-F5344CB8AC3E}">
        <p14:creationId xmlns:p14="http://schemas.microsoft.com/office/powerpoint/2010/main" val="342080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G3–M5</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9</a:t>
            </a:fld>
            <a:endParaRPr lang="en-US" dirty="0"/>
          </a:p>
        </p:txBody>
      </p:sp>
      <p:sp>
        <p:nvSpPr>
          <p:cNvPr id="4" name="Content Placeholder 3"/>
          <p:cNvSpPr>
            <a:spLocks noGrp="1"/>
          </p:cNvSpPr>
          <p:nvPr>
            <p:ph idx="1"/>
          </p:nvPr>
        </p:nvSpPr>
        <p:spPr/>
        <p:txBody>
          <a:bodyPr/>
          <a:lstStyle/>
          <a:p>
            <a:r>
              <a:rPr lang="en-US" dirty="0" smtClean="0"/>
              <a:t>Look through the application section of the lessons in G3 – M5.  What model(s) other than rectangular regions are being used to facilitate students understanding of fractions?</a:t>
            </a:r>
            <a:endParaRPr lang="en-US" dirty="0"/>
          </a:p>
        </p:txBody>
      </p:sp>
    </p:spTree>
    <p:extLst>
      <p:ext uri="{BB962C8B-B14F-4D97-AF65-F5344CB8AC3E}">
        <p14:creationId xmlns:p14="http://schemas.microsoft.com/office/powerpoint/2010/main" val="3782340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rt_x0020_ID xmlns="d5d5c3e3-3e0e-4d49-b4fd-3aedfb26b5ee">25</Sort_x0020_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23457-6503-4C28-8AEF-AEDC4BE1A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D9F08-8177-4DC3-9F45-2DFA9C2EF8B3}">
  <ds:schemaRef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d5d5c3e3-3e0e-4d49-b4fd-3aedfb26b5ee"/>
  </ds:schemaRefs>
</ds:datastoreItem>
</file>

<file path=customXml/itemProps3.xml><?xml version="1.0" encoding="utf-8"?>
<ds:datastoreItem xmlns:ds="http://schemas.openxmlformats.org/officeDocument/2006/customXml" ds:itemID="{29EE4B50-5557-4506-B522-815D54E97A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22454</TotalTime>
  <Words>12120</Words>
  <Application>Microsoft Office PowerPoint</Application>
  <PresentationFormat>On-screen Show (4:3)</PresentationFormat>
  <Paragraphs>812</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engageNY_PowerPoint_Template_20110624</vt:lpstr>
      <vt:lpstr>Rigor Breakdown</vt:lpstr>
      <vt:lpstr>Session Objectives</vt:lpstr>
      <vt:lpstr>Application Revisited</vt:lpstr>
      <vt:lpstr>AGENDA</vt:lpstr>
      <vt:lpstr>Application in the PK–5 Standards</vt:lpstr>
      <vt:lpstr>Video Clip:  G3–M5 Application</vt:lpstr>
      <vt:lpstr>Video Clip:  G3–M5 Application</vt:lpstr>
      <vt:lpstr>Video Clip:  G3–M5 Application</vt:lpstr>
      <vt:lpstr>Application in G3–M5</vt:lpstr>
      <vt:lpstr>Key Points – Application in G3—M5</vt:lpstr>
      <vt:lpstr>AGENDA</vt:lpstr>
      <vt:lpstr>Modeling – A Closer Look</vt:lpstr>
      <vt:lpstr>Modeling – A Closer Look</vt:lpstr>
      <vt:lpstr>Descriptive Modeling</vt:lpstr>
      <vt:lpstr>Analytic Modeling</vt:lpstr>
      <vt:lpstr>Modeling – A Closer Look</vt:lpstr>
      <vt:lpstr>The Modeling Process: G9-12 and Beyond</vt:lpstr>
      <vt:lpstr>Modeling – A Closer Look</vt:lpstr>
      <vt:lpstr>Key Points – Modeling in the Standards</vt:lpstr>
      <vt:lpstr>AGENDA</vt:lpstr>
      <vt:lpstr>Using Tape Diagrams</vt:lpstr>
      <vt:lpstr>Forms of the Tape Diagram</vt:lpstr>
      <vt:lpstr>Foundations for Tape Diagrams in PK–1</vt:lpstr>
      <vt:lpstr>Leading into Tape Diagrams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Key Points – Proficiency with Tape Diagrams</vt:lpstr>
      <vt:lpstr>AGENDA</vt:lpstr>
      <vt:lpstr>Standards Calling for Word Problems or Story Contexts</vt:lpstr>
      <vt:lpstr>5.NF.3</vt:lpstr>
      <vt:lpstr>5.NF.3</vt:lpstr>
      <vt:lpstr>Writing Word Problems and  Real-World Problems</vt:lpstr>
      <vt:lpstr>PowerPoint Presentation</vt:lpstr>
      <vt:lpstr>Writing Word Problems and  Real-World Problems</vt:lpstr>
      <vt:lpstr>Key Points – Writing Word Problems</vt:lpstr>
      <vt:lpstr>Key Points</vt:lpstr>
      <vt:lpstr>Next Steps</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 Wheeler</cp:lastModifiedBy>
  <cp:revision>481</cp:revision>
  <cp:lastPrinted>2013-02-01T16:22:08Z</cp:lastPrinted>
  <dcterms:created xsi:type="dcterms:W3CDTF">2011-06-29T20:45:58Z</dcterms:created>
  <dcterms:modified xsi:type="dcterms:W3CDTF">2013-02-13T06:31:34Z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